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8"/>
  </p:notesMasterIdLst>
  <p:handoutMasterIdLst>
    <p:handoutMasterId r:id="rId19"/>
  </p:handoutMasterIdLst>
  <p:sldIdLst>
    <p:sldId id="256" r:id="rId5"/>
    <p:sldId id="776" r:id="rId6"/>
    <p:sldId id="711" r:id="rId7"/>
    <p:sldId id="785" r:id="rId8"/>
    <p:sldId id="841" r:id="rId9"/>
    <p:sldId id="855" r:id="rId10"/>
    <p:sldId id="857" r:id="rId11"/>
    <p:sldId id="856" r:id="rId12"/>
    <p:sldId id="858" r:id="rId13"/>
    <p:sldId id="861" r:id="rId14"/>
    <p:sldId id="859" r:id="rId15"/>
    <p:sldId id="860" r:id="rId16"/>
    <p:sldId id="784" r:id="rId17"/>
  </p:sldIdLst>
  <p:sldSz cx="9144000" cy="6858000" type="screen4x3"/>
  <p:notesSz cx="9928225" cy="6797675"/>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08/07/2018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7/8/2018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3506560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2508981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38004510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582199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00303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4056039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2661110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3842666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169902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s/slide6.xml"/><Relationship Id="rId7" Type="http://schemas.openxmlformats.org/officeDocument/2006/relationships/slide" Target="../slides/slide11.xml"/><Relationship Id="rId2"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 Target="../slides/slide9.xml"/><Relationship Id="rId5" Type="http://schemas.openxmlformats.org/officeDocument/2006/relationships/slide" Target="../slides/slide8.xml"/><Relationship Id="rId4" Type="http://schemas.openxmlformats.org/officeDocument/2006/relationships/slide" Target="../slides/slide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8130374" y="620688"/>
            <a:ext cx="834114"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Assessment</a:t>
            </a:r>
            <a:endParaRPr lang="en-GB" sz="1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127062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4.1 – Create a Page</a:t>
            </a:r>
            <a:endParaRPr lang="en-GB" sz="10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1466572" y="620688"/>
            <a:ext cx="1445595"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M2.1 – Website Review</a:t>
            </a:r>
            <a:endParaRPr lang="en-GB" sz="1000" b="1" dirty="0">
              <a:latin typeface="Arial" panose="020B0604020202020204" pitchFamily="34" charset="0"/>
              <a:cs typeface="Arial" panose="020B0604020202020204" pitchFamily="34" charset="0"/>
            </a:endParaRPr>
          </a:p>
        </p:txBody>
      </p:sp>
      <p:sp>
        <p:nvSpPr>
          <p:cNvPr id="13" name="Round Same Side Corner Rectangle 12">
            <a:hlinkClick r:id="rId5" action="ppaction://hlinksldjump"/>
          </p:cNvPr>
          <p:cNvSpPr/>
          <p:nvPr userDrawn="1"/>
        </p:nvSpPr>
        <p:spPr>
          <a:xfrm>
            <a:off x="2975091" y="620688"/>
            <a:ext cx="1747259"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M2.2 – Website Presentation</a:t>
            </a:r>
            <a:endParaRPr lang="en-GB" sz="1000" b="1" dirty="0">
              <a:latin typeface="Arial" panose="020B0604020202020204" pitchFamily="34" charset="0"/>
              <a:cs typeface="Arial" panose="020B0604020202020204" pitchFamily="34" charset="0"/>
            </a:endParaRPr>
          </a:p>
        </p:txBody>
      </p:sp>
      <p:sp>
        <p:nvSpPr>
          <p:cNvPr id="16" name="Round Same Side Corner Rectangle 15">
            <a:hlinkClick r:id="rId6" action="ppaction://hlinksldjump"/>
          </p:cNvPr>
          <p:cNvSpPr/>
          <p:nvPr userDrawn="1"/>
        </p:nvSpPr>
        <p:spPr>
          <a:xfrm>
            <a:off x="4785274" y="620688"/>
            <a:ext cx="1494882" cy="357190"/>
          </a:xfrm>
          <a:prstGeom prst="round2SameRect">
            <a:avLst/>
          </a:prstGeom>
          <a:gradFill>
            <a:gsLst>
              <a:gs pos="0">
                <a:schemeClr val="accent5">
                  <a:lumMod val="50000"/>
                </a:schemeClr>
              </a:gs>
              <a:gs pos="50000">
                <a:schemeClr val="accent5">
                  <a:lumMod val="75000"/>
                </a:schemeClr>
              </a:gs>
              <a:gs pos="70000">
                <a:schemeClr val="accent5">
                  <a:lumMod val="60000"/>
                  <a:lumOff val="40000"/>
                </a:schemeClr>
              </a:gs>
              <a:gs pos="100000">
                <a:schemeClr val="accent5">
                  <a:lumMod val="40000"/>
                  <a:lumOff val="60000"/>
                </a:schemeClr>
              </a:gs>
            </a:gsLst>
          </a:gradFill>
          <a:ln>
            <a:solidFill>
              <a:srgbClr val="002060"/>
            </a:solidFill>
          </a:ln>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D1.1 – Website</a:t>
            </a:r>
            <a:r>
              <a:rPr lang="en-GB" sz="1000" b="1" baseline="0" dirty="0" smtClean="0">
                <a:latin typeface="Arial" panose="020B0604020202020204" pitchFamily="34" charset="0"/>
                <a:cs typeface="Arial" panose="020B0604020202020204" pitchFamily="34" charset="0"/>
              </a:rPr>
              <a:t> Review</a:t>
            </a:r>
            <a:endParaRPr lang="en-GB" sz="1000" b="1" dirty="0">
              <a:latin typeface="Arial" panose="020B0604020202020204" pitchFamily="34" charset="0"/>
              <a:cs typeface="Arial" panose="020B0604020202020204" pitchFamily="34" charset="0"/>
            </a:endParaRPr>
          </a:p>
        </p:txBody>
      </p:sp>
      <p:sp>
        <p:nvSpPr>
          <p:cNvPr id="9" name="Round Same Side Corner Rectangle 8">
            <a:hlinkClick r:id="rId7" action="ppaction://hlinksldjump"/>
          </p:cNvPr>
          <p:cNvSpPr/>
          <p:nvPr userDrawn="1"/>
        </p:nvSpPr>
        <p:spPr>
          <a:xfrm>
            <a:off x="6343080" y="620688"/>
            <a:ext cx="1724368" cy="357190"/>
          </a:xfrm>
          <a:prstGeom prst="round2SameRect">
            <a:avLst/>
          </a:prstGeom>
          <a:gradFill>
            <a:gsLst>
              <a:gs pos="0">
                <a:schemeClr val="accent5">
                  <a:lumMod val="50000"/>
                </a:schemeClr>
              </a:gs>
              <a:gs pos="50000">
                <a:schemeClr val="accent5">
                  <a:lumMod val="75000"/>
                </a:schemeClr>
              </a:gs>
              <a:gs pos="70000">
                <a:schemeClr val="accent5">
                  <a:lumMod val="60000"/>
                  <a:lumOff val="40000"/>
                </a:schemeClr>
              </a:gs>
              <a:gs pos="100000">
                <a:schemeClr val="accent5">
                  <a:lumMod val="40000"/>
                  <a:lumOff val="60000"/>
                </a:schemeClr>
              </a:gs>
            </a:gsLst>
          </a:gradFill>
          <a:ln>
            <a:solidFill>
              <a:srgbClr val="002060"/>
            </a:solidFill>
          </a:ln>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D1.2 – Website</a:t>
            </a:r>
            <a:r>
              <a:rPr lang="en-GB" sz="1000" b="1" baseline="0" dirty="0" smtClean="0">
                <a:latin typeface="Arial" panose="020B0604020202020204" pitchFamily="34" charset="0"/>
                <a:cs typeface="Arial" panose="020B0604020202020204" pitchFamily="34" charset="0"/>
              </a:rPr>
              <a:t> Comparison</a:t>
            </a:r>
            <a:endParaRPr lang="en-GB" sz="10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pic>
        <p:nvPicPr>
          <p:cNvPr id="2" name="Picture 1"/>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100392" y="-2406"/>
            <a:ext cx="1001829" cy="623094"/>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Unit%2013%20-%20Website%20Walkthrough.ppt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hyperlink" Target="http://art.yale.ed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webanywhere.co.uk/blog/2018/01/the-best-uk-school-websites-for-201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682260"/>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LO3 </a:t>
            </a:r>
            <a:r>
              <a:rPr lang="en-US" sz="3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t>
            </a:r>
            <a:r>
              <a:rPr lang="en-US" sz="3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To Create Or Modify Components Of Websites To Meet Business Needs</a:t>
            </a:r>
            <a:endParaRPr lang="en-US" sz="3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554272"/>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3100" dirty="0"/>
              <a:t> </a:t>
            </a:r>
            <a:r>
              <a:rPr lang="en-GB" sz="3100" b="1" dirty="0"/>
              <a:t>Unit </a:t>
            </a:r>
            <a:r>
              <a:rPr lang="en-GB" sz="3100" b="1" dirty="0" smtClean="0"/>
              <a:t>13 </a:t>
            </a:r>
            <a:r>
              <a:rPr lang="en-GB" sz="3100" b="1" dirty="0"/>
              <a:t>– </a:t>
            </a:r>
            <a:r>
              <a:rPr lang="en-GB" sz="3100" b="1" dirty="0" smtClean="0"/>
              <a:t>Creating Websites</a:t>
            </a:r>
            <a:endParaRPr lang="en-GB" sz="31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T/615/1382 </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195736" y="2044846"/>
            <a:ext cx="6768752" cy="2916243"/>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6406552" cy="5780044"/>
          </a:xfrm>
          <a:prstGeom prst="rect">
            <a:avLst/>
          </a:prstGeom>
        </p:spPr>
        <p:txBody>
          <a:bodyPr wrap="square">
            <a:spAutoFit/>
          </a:bodyPr>
          <a:lstStyle/>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80" dirty="0" smtClean="0">
                <a:latin typeface="Arial" panose="020B0604020202020204" pitchFamily="34" charset="0"/>
                <a:cs typeface="Arial" panose="020B0604020202020204" pitchFamily="34" charset="0"/>
              </a:rPr>
              <a:t>There is nothing more important in web design and project planning than meeting the needs of the client and meeting the business needs of the project. Even if the page is not aesthetically pleasing, as long as the client is happy. For D1.2, you need to review the page against those stated needs from LO1. Using the following headings, write a review of how your page compares to the clients original design. Be critical of both sites in your review. The review needs to be seen as well as explained.</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80" b="1" dirty="0" smtClean="0">
                <a:latin typeface="Arial" panose="020B0604020202020204" pitchFamily="34" charset="0"/>
                <a:cs typeface="Arial" panose="020B0604020202020204" pitchFamily="34" charset="0"/>
              </a:rPr>
              <a:t>Comparison </a:t>
            </a:r>
            <a:r>
              <a:rPr lang="en-US" sz="1680" b="1" dirty="0">
                <a:latin typeface="Arial" panose="020B0604020202020204" pitchFamily="34" charset="0"/>
                <a:cs typeface="Arial" panose="020B0604020202020204" pitchFamily="34" charset="0"/>
              </a:rPr>
              <a:t>of updated website against business </a:t>
            </a:r>
            <a:r>
              <a:rPr lang="en-US" sz="1680" b="1" dirty="0" smtClean="0">
                <a:latin typeface="Arial" panose="020B0604020202020204" pitchFamily="34" charset="0"/>
                <a:cs typeface="Arial" panose="020B0604020202020204" pitchFamily="34" charset="0"/>
              </a:rPr>
              <a:t>needs</a:t>
            </a:r>
            <a:r>
              <a:rPr lang="en-US" sz="1680" dirty="0" smtClean="0">
                <a:latin typeface="Arial" panose="020B0604020202020204" pitchFamily="34" charset="0"/>
                <a:cs typeface="Arial" panose="020B0604020202020204" pitchFamily="34" charset="0"/>
              </a:rPr>
              <a:t> – In a presentation show sections of your completed page along side the clients original site There should be a reviewed comparison for the following:</a:t>
            </a:r>
          </a:p>
          <a:p>
            <a:pPr marL="742950" lvl="1" indent="-285750">
              <a:buClr>
                <a:srgbClr val="00B050"/>
              </a:buClr>
              <a:buFont typeface="Wingdings" panose="05000000000000000000" pitchFamily="2" charset="2"/>
              <a:buChar char="§"/>
            </a:pPr>
            <a:r>
              <a:rPr lang="en-GB" sz="1680" dirty="0" smtClean="0"/>
              <a:t>target </a:t>
            </a:r>
            <a:r>
              <a:rPr lang="en-GB" sz="1680" dirty="0"/>
              <a:t>audience</a:t>
            </a:r>
          </a:p>
          <a:p>
            <a:pPr marL="742950" lvl="1" indent="-285750">
              <a:buClr>
                <a:srgbClr val="00B050"/>
              </a:buClr>
              <a:buFont typeface="Wingdings" panose="05000000000000000000" pitchFamily="2" charset="2"/>
              <a:buChar char="§"/>
            </a:pPr>
            <a:r>
              <a:rPr lang="en-GB" sz="1680" dirty="0" smtClean="0"/>
              <a:t>purpose</a:t>
            </a:r>
            <a:endParaRPr lang="en-GB" sz="1680" dirty="0"/>
          </a:p>
          <a:p>
            <a:pPr marL="742950" lvl="1" indent="-285750">
              <a:buClr>
                <a:srgbClr val="00B050"/>
              </a:buClr>
              <a:buFont typeface="Wingdings" panose="05000000000000000000" pitchFamily="2" charset="2"/>
              <a:buChar char="§"/>
            </a:pPr>
            <a:r>
              <a:rPr lang="en-GB" sz="1680" dirty="0" smtClean="0"/>
              <a:t>aesthetics </a:t>
            </a:r>
            <a:r>
              <a:rPr lang="en-GB" sz="1680" dirty="0"/>
              <a:t>(e.g. content)</a:t>
            </a:r>
          </a:p>
          <a:p>
            <a:pPr marL="742950" lvl="1" indent="-285750">
              <a:buClr>
                <a:srgbClr val="00B050"/>
              </a:buClr>
              <a:buFont typeface="Wingdings" panose="05000000000000000000" pitchFamily="2" charset="2"/>
              <a:buChar char="§"/>
            </a:pPr>
            <a:r>
              <a:rPr lang="en-GB" sz="1680" dirty="0" smtClean="0"/>
              <a:t>legal </a:t>
            </a:r>
            <a:r>
              <a:rPr lang="en-GB" sz="1680" dirty="0"/>
              <a:t>requirements</a:t>
            </a:r>
          </a:p>
          <a:p>
            <a:pPr marL="742950" lvl="1" indent="-285750">
              <a:buClr>
                <a:srgbClr val="00B050"/>
              </a:buClr>
              <a:buFont typeface="Wingdings" panose="05000000000000000000" pitchFamily="2" charset="2"/>
              <a:buChar char="§"/>
            </a:pPr>
            <a:r>
              <a:rPr lang="en-US" sz="1680" dirty="0" smtClean="0"/>
              <a:t>user </a:t>
            </a:r>
            <a:r>
              <a:rPr lang="en-US" sz="1680" dirty="0"/>
              <a:t>needs (e.g. download speed, functionality)</a:t>
            </a:r>
          </a:p>
          <a:p>
            <a:pPr marL="742950" lvl="1" indent="-285750">
              <a:buClr>
                <a:srgbClr val="00B050"/>
              </a:buClr>
              <a:buFont typeface="Wingdings" panose="05000000000000000000" pitchFamily="2" charset="2"/>
              <a:buChar char="§"/>
            </a:pPr>
            <a:r>
              <a:rPr lang="en-GB" sz="1680" dirty="0" smtClean="0"/>
              <a:t>security </a:t>
            </a:r>
            <a:r>
              <a:rPr lang="en-GB" sz="1680" dirty="0"/>
              <a:t>features</a:t>
            </a:r>
          </a:p>
          <a:p>
            <a:pPr marL="742950" lvl="1" indent="-285750">
              <a:buClr>
                <a:srgbClr val="00B050"/>
              </a:buClr>
              <a:buFont typeface="Wingdings" panose="05000000000000000000" pitchFamily="2" charset="2"/>
              <a:buChar char="§"/>
            </a:pPr>
            <a:r>
              <a:rPr lang="en-GB" sz="1680" dirty="0" smtClean="0"/>
              <a:t>multimedia</a:t>
            </a:r>
            <a:endParaRPr lang="en-GB" sz="1680" dirty="0"/>
          </a:p>
          <a:p>
            <a:pPr marL="742950" lvl="1" indent="-285750">
              <a:buClr>
                <a:srgbClr val="00B050"/>
              </a:buClr>
              <a:buFont typeface="Wingdings" panose="05000000000000000000" pitchFamily="2" charset="2"/>
              <a:buChar char="§"/>
            </a:pPr>
            <a:r>
              <a:rPr lang="en-GB" sz="1680" dirty="0" smtClean="0"/>
              <a:t>interactivity</a:t>
            </a:r>
            <a:endParaRPr lang="en-GB" sz="1680" dirty="0"/>
          </a:p>
          <a:p>
            <a:pPr marL="742950" lvl="1" indent="-285750">
              <a:buClr>
                <a:srgbClr val="00B050"/>
              </a:buClr>
              <a:buFont typeface="Wingdings" panose="05000000000000000000" pitchFamily="2" charset="2"/>
              <a:buChar char="§"/>
            </a:pPr>
            <a:r>
              <a:rPr lang="en-GB" sz="1680" dirty="0" smtClean="0"/>
              <a:t>accessibility</a:t>
            </a:r>
            <a:endParaRPr lang="en-GB" sz="1680" dirty="0"/>
          </a:p>
        </p:txBody>
      </p:sp>
      <p:sp>
        <p:nvSpPr>
          <p:cNvPr id="8" name="Title 2"/>
          <p:cNvSpPr>
            <a:spLocks noGrp="1"/>
          </p:cNvSpPr>
          <p:nvPr>
            <p:ph type="title"/>
          </p:nvPr>
        </p:nvSpPr>
        <p:spPr>
          <a:xfrm>
            <a:off x="35496" y="44624"/>
            <a:ext cx="8064896" cy="548680"/>
          </a:xfrm>
        </p:spPr>
        <p:txBody>
          <a:bodyPr>
            <a:noAutofit/>
          </a:bodyPr>
          <a:lstStyle/>
          <a:p>
            <a:r>
              <a:rPr lang="en-US" sz="2800" dirty="0" smtClean="0"/>
              <a:t>D1.1 – Recommend Changes To Website Components</a:t>
            </a:r>
            <a:endParaRPr lang="en-GB" sz="2800" dirty="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588224" y="1052736"/>
            <a:ext cx="2304256" cy="3072341"/>
          </a:xfrm>
          <a:prstGeom prst="rect">
            <a:avLst/>
          </a:prstGeom>
        </p:spPr>
      </p:pic>
    </p:spTree>
    <p:extLst>
      <p:ext uri="{BB962C8B-B14F-4D97-AF65-F5344CB8AC3E}">
        <p14:creationId xmlns:p14="http://schemas.microsoft.com/office/powerpoint/2010/main" val="4137798222"/>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6406552" cy="5509200"/>
          </a:xfrm>
          <a:prstGeom prst="rect">
            <a:avLst/>
          </a:prstGeom>
        </p:spPr>
        <p:txBody>
          <a:bodyPr wrap="square">
            <a:spAutoFit/>
          </a:bodyPr>
          <a:lstStyle/>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2200" b="1" dirty="0" smtClean="0">
                <a:latin typeface="Arial" panose="020B0604020202020204" pitchFamily="34" charset="0"/>
                <a:cs typeface="Arial" panose="020B0604020202020204" pitchFamily="34" charset="0"/>
              </a:rPr>
              <a:t>Demonstration </a:t>
            </a:r>
            <a:r>
              <a:rPr lang="en-US" sz="2200" b="1" dirty="0">
                <a:latin typeface="Arial" panose="020B0604020202020204" pitchFamily="34" charset="0"/>
                <a:cs typeface="Arial" panose="020B0604020202020204" pitchFamily="34" charset="0"/>
              </a:rPr>
              <a:t>of </a:t>
            </a:r>
            <a:r>
              <a:rPr lang="en-US" sz="2200" b="1" dirty="0" smtClean="0">
                <a:latin typeface="Arial" panose="020B0604020202020204" pitchFamily="34" charset="0"/>
                <a:cs typeface="Arial" panose="020B0604020202020204" pitchFamily="34" charset="0"/>
              </a:rPr>
              <a:t>functionality</a:t>
            </a:r>
            <a:r>
              <a:rPr lang="en-US" sz="2200" dirty="0" smtClean="0">
                <a:latin typeface="Arial" panose="020B0604020202020204" pitchFamily="34" charset="0"/>
                <a:cs typeface="Arial" panose="020B0604020202020204" pitchFamily="34" charset="0"/>
              </a:rPr>
              <a:t> – Show the code for the links, the email, and demonstrate and explain how your page is more functional and that it is relevant for the client.</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2200" b="1" dirty="0" smtClean="0">
                <a:latin typeface="Arial" panose="020B0604020202020204" pitchFamily="34" charset="0"/>
                <a:cs typeface="Arial" panose="020B0604020202020204" pitchFamily="34" charset="0"/>
              </a:rPr>
              <a:t>Demonstration </a:t>
            </a:r>
            <a:r>
              <a:rPr lang="en-US" sz="2200" b="1" dirty="0">
                <a:latin typeface="Arial" panose="020B0604020202020204" pitchFamily="34" charset="0"/>
                <a:cs typeface="Arial" panose="020B0604020202020204" pitchFamily="34" charset="0"/>
              </a:rPr>
              <a:t>of </a:t>
            </a:r>
            <a:r>
              <a:rPr lang="en-US" sz="2200" b="1" dirty="0" smtClean="0">
                <a:latin typeface="Arial" panose="020B0604020202020204" pitchFamily="34" charset="0"/>
                <a:cs typeface="Arial" panose="020B0604020202020204" pitchFamily="34" charset="0"/>
              </a:rPr>
              <a:t>interactivity</a:t>
            </a:r>
            <a:r>
              <a:rPr lang="en-US" sz="2200" dirty="0" smtClean="0">
                <a:latin typeface="Arial" panose="020B0604020202020204" pitchFamily="34" charset="0"/>
                <a:cs typeface="Arial" panose="020B0604020202020204" pitchFamily="34" charset="0"/>
              </a:rPr>
              <a:t> – Show the code for the form, specifically the submit button, show the code for rollover images or the banner with hotspots and explain how this added media content will make the website more interesting and interactive for the audience who will be visiting it time and again.</a:t>
            </a:r>
          </a:p>
          <a:p>
            <a:pPr>
              <a:buClr>
                <a:srgbClr val="00B050"/>
              </a:buClr>
              <a:tabLst>
                <a:tab pos="1792288" algn="l"/>
                <a:tab pos="3230563" algn="l"/>
                <a:tab pos="4668838" algn="l"/>
                <a:tab pos="6096000" algn="l"/>
              </a:tabLst>
            </a:pPr>
            <a:r>
              <a:rPr lang="en-US" sz="2200" b="1" dirty="0">
                <a:solidFill>
                  <a:srgbClr val="FF0000"/>
                </a:solidFill>
                <a:latin typeface="Arial" panose="020B0604020202020204" pitchFamily="34" charset="0"/>
                <a:cs typeface="Arial" panose="020B0604020202020204" pitchFamily="34" charset="0"/>
              </a:rPr>
              <a:t>D1.2 </a:t>
            </a:r>
            <a:r>
              <a:rPr lang="en-US" sz="2200" b="1" dirty="0" smtClean="0">
                <a:solidFill>
                  <a:srgbClr val="FF0000"/>
                </a:solidFill>
                <a:latin typeface="Arial" panose="020B0604020202020204" pitchFamily="34" charset="0"/>
                <a:cs typeface="Arial" panose="020B0604020202020204" pitchFamily="34" charset="0"/>
              </a:rPr>
              <a:t>– Task 06 - </a:t>
            </a:r>
            <a:r>
              <a:rPr lang="en-US" sz="2200" dirty="0" smtClean="0">
                <a:solidFill>
                  <a:srgbClr val="FF0000"/>
                </a:solidFill>
                <a:latin typeface="Arial" panose="020B0604020202020204" pitchFamily="34" charset="0"/>
                <a:cs typeface="Arial" panose="020B0604020202020204" pitchFamily="34" charset="0"/>
              </a:rPr>
              <a:t>In a presentation with speaker notes, compare your </a:t>
            </a:r>
            <a:r>
              <a:rPr lang="en-US" sz="2200" dirty="0">
                <a:solidFill>
                  <a:srgbClr val="FF0000"/>
                </a:solidFill>
                <a:latin typeface="Arial" panose="020B0604020202020204" pitchFamily="34" charset="0"/>
                <a:cs typeface="Arial" panose="020B0604020202020204" pitchFamily="34" charset="0"/>
              </a:rPr>
              <a:t>website components against business </a:t>
            </a:r>
            <a:r>
              <a:rPr lang="en-US" sz="2200" dirty="0" smtClean="0">
                <a:solidFill>
                  <a:srgbClr val="FF0000"/>
                </a:solidFill>
                <a:latin typeface="Arial" panose="020B0604020202020204" pitchFamily="34" charset="0"/>
                <a:cs typeface="Arial" panose="020B0604020202020204" pitchFamily="34" charset="0"/>
              </a:rPr>
              <a:t>needs.</a:t>
            </a:r>
          </a:p>
          <a:p>
            <a:pPr marL="354013" indent="-354013">
              <a:buClr>
                <a:srgbClr val="00B050"/>
              </a:buClr>
              <a:buSzPct val="68000"/>
              <a:buFont typeface="Arial" panose="020B0604020202020204" pitchFamily="34" charset="0"/>
              <a:buChar char="►"/>
              <a:tabLst>
                <a:tab pos="1792288" algn="l"/>
                <a:tab pos="3230563" algn="l"/>
                <a:tab pos="4668838" algn="l"/>
                <a:tab pos="6096000" algn="l"/>
              </a:tabLst>
            </a:pPr>
            <a:r>
              <a:rPr lang="en-US" sz="2200" dirty="0">
                <a:latin typeface="Arial" panose="020B0604020202020204" pitchFamily="34" charset="0"/>
                <a:cs typeface="Arial" panose="020B0604020202020204" pitchFamily="34" charset="0"/>
              </a:rPr>
              <a:t>Present the solution to the </a:t>
            </a:r>
            <a:r>
              <a:rPr lang="en-US" sz="2200" dirty="0" smtClean="0">
                <a:latin typeface="Arial" panose="020B0604020202020204" pitchFamily="34" charset="0"/>
                <a:cs typeface="Arial" panose="020B0604020202020204" pitchFamily="34" charset="0"/>
              </a:rPr>
              <a:t>stakeholders (teachers and students) with speaker notes.</a:t>
            </a:r>
            <a:endParaRPr lang="en-US" sz="2200" b="1"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2800" dirty="0" smtClean="0"/>
              <a:t>D1.2 – Compare Changes To Website Components</a:t>
            </a:r>
            <a:endParaRPr lang="en-GB" sz="2800" dirty="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588224" y="1052736"/>
            <a:ext cx="2304256" cy="3072341"/>
          </a:xfrm>
          <a:prstGeom prst="rect">
            <a:avLst/>
          </a:prstGeom>
        </p:spPr>
      </p:pic>
    </p:spTree>
    <p:extLst>
      <p:ext uri="{BB962C8B-B14F-4D97-AF65-F5344CB8AC3E}">
        <p14:creationId xmlns:p14="http://schemas.microsoft.com/office/powerpoint/2010/main" val="2892223138"/>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7054624" cy="5632311"/>
          </a:xfrm>
          <a:prstGeom prst="rect">
            <a:avLst/>
          </a:prstGeom>
        </p:spPr>
        <p:txBody>
          <a:bodyPr wrap="square">
            <a:spAutoFit/>
          </a:bodyPr>
          <a:lstStyle/>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dirty="0">
                <a:latin typeface="Arial" panose="020B0604020202020204" pitchFamily="34" charset="0"/>
                <a:cs typeface="Arial" panose="020B0604020202020204" pitchFamily="34" charset="0"/>
              </a:rPr>
              <a:t>For the </a:t>
            </a:r>
            <a:r>
              <a:rPr lang="en-US" dirty="0" smtClean="0">
                <a:latin typeface="Arial" panose="020B0604020202020204" pitchFamily="34" charset="0"/>
                <a:cs typeface="Arial" panose="020B0604020202020204" pitchFamily="34" charset="0"/>
              </a:rPr>
              <a:t>third </a:t>
            </a:r>
            <a:r>
              <a:rPr lang="en-US" dirty="0">
                <a:latin typeface="Arial" panose="020B0604020202020204" pitchFamily="34" charset="0"/>
                <a:cs typeface="Arial" panose="020B0604020202020204" pitchFamily="34" charset="0"/>
              </a:rPr>
              <a:t>part of the </a:t>
            </a:r>
            <a:r>
              <a:rPr lang="en-US" dirty="0" smtClean="0">
                <a:latin typeface="Arial" panose="020B0604020202020204" pitchFamily="34" charset="0"/>
                <a:cs typeface="Arial" panose="020B0604020202020204" pitchFamily="34" charset="0"/>
              </a:rPr>
              <a:t>distinction </a:t>
            </a:r>
            <a:r>
              <a:rPr lang="en-US" dirty="0">
                <a:latin typeface="Arial" panose="020B0604020202020204" pitchFamily="34" charset="0"/>
                <a:cs typeface="Arial" panose="020B0604020202020204" pitchFamily="34" charset="0"/>
              </a:rPr>
              <a:t>criteria you will need to obtain feedback from audience on your </a:t>
            </a:r>
            <a:r>
              <a:rPr lang="en-US" dirty="0" smtClean="0">
                <a:latin typeface="Arial" panose="020B0604020202020204" pitchFamily="34" charset="0"/>
                <a:cs typeface="Arial" panose="020B0604020202020204" pitchFamily="34" charset="0"/>
              </a:rPr>
              <a:t>review. </a:t>
            </a:r>
            <a:r>
              <a:rPr lang="en-US" dirty="0">
                <a:latin typeface="Arial" panose="020B0604020202020204" pitchFamily="34" charset="0"/>
                <a:cs typeface="Arial" panose="020B0604020202020204" pitchFamily="34" charset="0"/>
              </a:rPr>
              <a:t>To do this you should create a questionnaire that includes at least 10 questions, 6 can be yes/no questions (quantitative). These could include questions asked about:</a:t>
            </a:r>
          </a:p>
          <a:p>
            <a:pPr marL="804863" lvl="1" indent="-450850">
              <a:buClr>
                <a:srgbClr val="00B050"/>
              </a:buClr>
              <a:buFont typeface="Wingdings 3" panose="05040102010807070707" pitchFamily="18" charset="2"/>
              <a:buChar char=""/>
              <a:tabLst>
                <a:tab pos="1792288" algn="l"/>
                <a:tab pos="3230563" algn="l"/>
                <a:tab pos="4668838" algn="l"/>
                <a:tab pos="6096000" algn="l"/>
              </a:tabLst>
            </a:pPr>
            <a:r>
              <a:rPr lang="en-US" dirty="0" smtClean="0">
                <a:latin typeface="Arial" panose="020B0604020202020204" pitchFamily="34" charset="0"/>
                <a:cs typeface="Arial" panose="020B0604020202020204" pitchFamily="34" charset="0"/>
              </a:rPr>
              <a:t>Appropriateness</a:t>
            </a:r>
            <a:r>
              <a:rPr lang="en-US" dirty="0">
                <a:latin typeface="Arial" panose="020B0604020202020204" pitchFamily="34" charset="0"/>
                <a:cs typeface="Arial" panose="020B0604020202020204" pitchFamily="34" charset="0"/>
              </a:rPr>
              <a:t>, clarity, content, speeds, navigation, font choice, colour </a:t>
            </a:r>
            <a:r>
              <a:rPr lang="en-US" dirty="0" smtClean="0">
                <a:latin typeface="Arial" panose="020B0604020202020204" pitchFamily="34" charset="0"/>
                <a:cs typeface="Arial" panose="020B0604020202020204" pitchFamily="34" charset="0"/>
              </a:rPr>
              <a:t>combinations.</a:t>
            </a:r>
            <a:endParaRPr lang="en-US" dirty="0">
              <a:latin typeface="Arial" panose="020B0604020202020204" pitchFamily="34" charset="0"/>
              <a:cs typeface="Arial" panose="020B0604020202020204" pitchFamily="34" charset="0"/>
            </a:endParaRP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dirty="0">
                <a:latin typeface="Arial" panose="020B0604020202020204" pitchFamily="34" charset="0"/>
                <a:cs typeface="Arial" panose="020B0604020202020204" pitchFamily="34" charset="0"/>
              </a:rPr>
              <a:t>The last </a:t>
            </a:r>
            <a:r>
              <a:rPr lang="en-US" dirty="0" smtClean="0">
                <a:latin typeface="Arial" panose="020B0604020202020204" pitchFamily="34" charset="0"/>
                <a:cs typeface="Arial" panose="020B0604020202020204" pitchFamily="34" charset="0"/>
              </a:rPr>
              <a:t>questions </a:t>
            </a:r>
            <a:r>
              <a:rPr lang="en-US" dirty="0">
                <a:latin typeface="Arial" panose="020B0604020202020204" pitchFamily="34" charset="0"/>
                <a:cs typeface="Arial" panose="020B0604020202020204" pitchFamily="34" charset="0"/>
              </a:rPr>
              <a:t>should be about improvements that should be suggested, </a:t>
            </a:r>
            <a:r>
              <a:rPr lang="en-US" dirty="0" smtClean="0">
                <a:latin typeface="Arial" panose="020B0604020202020204" pitchFamily="34" charset="0"/>
                <a:cs typeface="Arial" panose="020B0604020202020204" pitchFamily="34" charset="0"/>
              </a:rPr>
              <a:t>and these should be on </a:t>
            </a:r>
            <a:r>
              <a:rPr lang="en-US" dirty="0">
                <a:latin typeface="Arial" panose="020B0604020202020204" pitchFamily="34" charset="0"/>
                <a:cs typeface="Arial" panose="020B0604020202020204" pitchFamily="34" charset="0"/>
              </a:rPr>
              <a:t>design, clarity, interactive response, function</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r>
              <a:rPr lang="en-US" b="1" dirty="0" smtClean="0">
                <a:solidFill>
                  <a:srgbClr val="FF0000"/>
                </a:solidFill>
                <a:latin typeface="Arial" panose="020B0604020202020204" pitchFamily="34" charset="0"/>
                <a:cs typeface="Arial" panose="020B0604020202020204" pitchFamily="34" charset="0"/>
              </a:rPr>
              <a:t>D1.3 </a:t>
            </a:r>
            <a:r>
              <a:rPr lang="en-US" b="1" dirty="0">
                <a:solidFill>
                  <a:srgbClr val="FF0000"/>
                </a:solidFill>
                <a:latin typeface="Arial" panose="020B0604020202020204" pitchFamily="34" charset="0"/>
                <a:cs typeface="Arial" panose="020B0604020202020204" pitchFamily="34" charset="0"/>
              </a:rPr>
              <a:t>– Task </a:t>
            </a:r>
            <a:r>
              <a:rPr lang="en-US" b="1" dirty="0" smtClean="0">
                <a:solidFill>
                  <a:srgbClr val="FF0000"/>
                </a:solidFill>
                <a:latin typeface="Arial" panose="020B0604020202020204" pitchFamily="34" charset="0"/>
                <a:cs typeface="Arial" panose="020B0604020202020204" pitchFamily="34" charset="0"/>
              </a:rPr>
              <a:t>07 </a:t>
            </a:r>
            <a:r>
              <a:rPr lang="en-US" b="1" dirty="0">
                <a:solidFill>
                  <a:srgbClr val="FF0000"/>
                </a:solidFill>
                <a:latin typeface="Arial" panose="020B0604020202020204" pitchFamily="34" charset="0"/>
                <a:cs typeface="Arial" panose="020B0604020202020204" pitchFamily="34" charset="0"/>
              </a:rPr>
              <a:t>- </a:t>
            </a:r>
            <a:r>
              <a:rPr lang="en-US" dirty="0">
                <a:solidFill>
                  <a:srgbClr val="FF0000"/>
                </a:solidFill>
                <a:latin typeface="Arial" panose="020B0604020202020204" pitchFamily="34" charset="0"/>
                <a:cs typeface="Arial" panose="020B0604020202020204" pitchFamily="34" charset="0"/>
              </a:rPr>
              <a:t>Create a </a:t>
            </a:r>
            <a:r>
              <a:rPr lang="en-US" dirty="0" smtClean="0">
                <a:solidFill>
                  <a:srgbClr val="FF0000"/>
                </a:solidFill>
                <a:latin typeface="Arial" panose="020B0604020202020204" pitchFamily="34" charset="0"/>
                <a:cs typeface="Arial" panose="020B0604020202020204" pitchFamily="34" charset="0"/>
              </a:rPr>
              <a:t>design review questionnaire that helps identify </a:t>
            </a:r>
            <a:r>
              <a:rPr lang="en-US" dirty="0">
                <a:solidFill>
                  <a:srgbClr val="FF0000"/>
                </a:solidFill>
                <a:latin typeface="Arial" panose="020B0604020202020204" pitchFamily="34" charset="0"/>
                <a:cs typeface="Arial" panose="020B0604020202020204" pitchFamily="34" charset="0"/>
              </a:rPr>
              <a:t>criteria for feedback </a:t>
            </a:r>
            <a:r>
              <a:rPr lang="en-US" dirty="0" smtClean="0">
                <a:solidFill>
                  <a:srgbClr val="FF0000"/>
                </a:solidFill>
                <a:latin typeface="Arial" panose="020B0604020202020204" pitchFamily="34" charset="0"/>
                <a:cs typeface="Arial" panose="020B0604020202020204" pitchFamily="34" charset="0"/>
              </a:rPr>
              <a:t>from the target audience</a:t>
            </a:r>
            <a:r>
              <a:rPr lang="en-US" dirty="0">
                <a:solidFill>
                  <a:srgbClr val="FF0000"/>
                </a:solidFill>
                <a:latin typeface="Arial" panose="020B0604020202020204" pitchFamily="34" charset="0"/>
                <a:cs typeface="Arial" panose="020B0604020202020204" pitchFamily="34" charset="0"/>
              </a:rPr>
              <a:t>.</a:t>
            </a:r>
          </a:p>
          <a:p>
            <a:pPr marL="354013" indent="-354013">
              <a:buClr>
                <a:srgbClr val="00B050"/>
              </a:buClr>
              <a:buSzPct val="68000"/>
              <a:buFont typeface="Arial" panose="020B0604020202020204" pitchFamily="34" charset="0"/>
              <a:buChar char="►"/>
              <a:tabLst>
                <a:tab pos="1792288" algn="l"/>
                <a:tab pos="3230563" algn="l"/>
                <a:tab pos="4668838" algn="l"/>
                <a:tab pos="6096000" algn="l"/>
              </a:tabLst>
            </a:pPr>
            <a:r>
              <a:rPr lang="en-US" dirty="0">
                <a:latin typeface="Arial" panose="020B0604020202020204" pitchFamily="34" charset="0"/>
                <a:cs typeface="Arial" panose="020B0604020202020204" pitchFamily="34" charset="0"/>
              </a:rPr>
              <a:t>I would suggest you create one questionnaire and print it 3 times for three students to fill in, this way your suggested improvements will likely be more applicable and possible to achieve</a:t>
            </a:r>
            <a:r>
              <a:rPr lang="en-US" dirty="0" smtClean="0">
                <a:latin typeface="Arial" panose="020B0604020202020204" pitchFamily="34" charset="0"/>
                <a:cs typeface="Arial" panose="020B0604020202020204" pitchFamily="34" charset="0"/>
              </a:rPr>
              <a:t>.</a:t>
            </a:r>
          </a:p>
          <a:p>
            <a:pPr marL="354013" indent="-354013">
              <a:buClr>
                <a:srgbClr val="00B050"/>
              </a:buClr>
              <a:buSzPct val="68000"/>
              <a:buFont typeface="Arial" panose="020B0604020202020204" pitchFamily="34" charset="0"/>
              <a:buChar char="►"/>
              <a:tabLst>
                <a:tab pos="1792288" algn="l"/>
                <a:tab pos="3230563" algn="l"/>
                <a:tab pos="4668838" algn="l"/>
                <a:tab pos="6096000" algn="l"/>
              </a:tabLst>
            </a:pPr>
            <a:r>
              <a:rPr lang="en-US" dirty="0" smtClean="0">
                <a:latin typeface="Arial" panose="020B0604020202020204" pitchFamily="34" charset="0"/>
                <a:cs typeface="Arial" panose="020B0604020202020204" pitchFamily="34" charset="0"/>
              </a:rPr>
              <a:t>This presentation review can also be done as a verbal discussion instead of a questionnaire but must be videoed so the examiner has access. Your teacher can also write a witness statement as evidence that this has taken place.</a:t>
            </a:r>
            <a:endParaRPr lang="en-US"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2800" dirty="0" smtClean="0"/>
              <a:t>D1.3 – Present Review of Website Components</a:t>
            </a:r>
            <a:endParaRPr lang="en-GB" sz="28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556216"/>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478423"/>
          </a:xfrm>
          <a:prstGeom prst="rect">
            <a:avLst/>
          </a:prstGeom>
        </p:spPr>
        <p:txBody>
          <a:bodyPr wrap="square">
            <a:spAutoFit/>
          </a:bodyPr>
          <a:lstStyle/>
          <a:p>
            <a:pPr>
              <a:buClr>
                <a:srgbClr val="00B050"/>
              </a:buClr>
              <a:tabLst>
                <a:tab pos="1792288" algn="l"/>
                <a:tab pos="3230563" algn="l"/>
                <a:tab pos="4668838" algn="l"/>
                <a:tab pos="6096000" algn="l"/>
              </a:tabLst>
            </a:pPr>
            <a:r>
              <a:rPr lang="en-US" sz="2500" b="1" dirty="0">
                <a:solidFill>
                  <a:srgbClr val="FF0000"/>
                </a:solidFill>
                <a:latin typeface="Arial" panose="020B0604020202020204" pitchFamily="34" charset="0"/>
                <a:cs typeface="Arial" panose="020B0604020202020204" pitchFamily="34" charset="0"/>
              </a:rPr>
              <a:t>P4.1 – Task 01 - </a:t>
            </a:r>
            <a:r>
              <a:rPr lang="en-US" sz="2500" dirty="0">
                <a:solidFill>
                  <a:srgbClr val="FF0000"/>
                </a:solidFill>
                <a:latin typeface="Arial" panose="020B0604020202020204" pitchFamily="34" charset="0"/>
                <a:cs typeface="Arial" panose="020B0604020202020204" pitchFamily="34" charset="0"/>
              </a:rPr>
              <a:t>Create a modified page based on LO2 that suits the needs of your target audience.</a:t>
            </a:r>
          </a:p>
          <a:p>
            <a:pPr>
              <a:buClr>
                <a:srgbClr val="00B050"/>
              </a:buClr>
              <a:tabLst>
                <a:tab pos="1792288" algn="l"/>
                <a:tab pos="3230563" algn="l"/>
                <a:tab pos="4668838" algn="l"/>
                <a:tab pos="6096000" algn="l"/>
              </a:tabLst>
            </a:pPr>
            <a:r>
              <a:rPr lang="en-US" sz="2500" b="1" dirty="0" smtClean="0">
                <a:solidFill>
                  <a:srgbClr val="FF0000"/>
                </a:solidFill>
                <a:latin typeface="Arial" panose="020B0604020202020204" pitchFamily="34" charset="0"/>
                <a:cs typeface="Arial" panose="020B0604020202020204" pitchFamily="34" charset="0"/>
              </a:rPr>
              <a:t>M2.1 </a:t>
            </a:r>
            <a:r>
              <a:rPr lang="en-US" sz="2500" b="1" dirty="0">
                <a:solidFill>
                  <a:srgbClr val="FF0000"/>
                </a:solidFill>
                <a:latin typeface="Arial" panose="020B0604020202020204" pitchFamily="34" charset="0"/>
                <a:cs typeface="Arial" panose="020B0604020202020204" pitchFamily="34" charset="0"/>
              </a:rPr>
              <a:t>– Task 02 - </a:t>
            </a:r>
            <a:r>
              <a:rPr lang="en-US" sz="2500" dirty="0">
                <a:solidFill>
                  <a:srgbClr val="FF0000"/>
                </a:solidFill>
                <a:latin typeface="Arial" panose="020B0604020202020204" pitchFamily="34" charset="0"/>
                <a:cs typeface="Arial" panose="020B0604020202020204" pitchFamily="34" charset="0"/>
              </a:rPr>
              <a:t>Create a questionnaire to obtain feedback from audience.</a:t>
            </a:r>
          </a:p>
          <a:p>
            <a:pPr>
              <a:buClr>
                <a:srgbClr val="00B050"/>
              </a:buClr>
              <a:tabLst>
                <a:tab pos="1792288" algn="l"/>
                <a:tab pos="3230563" algn="l"/>
                <a:tab pos="4668838" algn="l"/>
                <a:tab pos="6096000" algn="l"/>
              </a:tabLst>
            </a:pPr>
            <a:r>
              <a:rPr lang="en-US" sz="2500" b="1" dirty="0" smtClean="0">
                <a:solidFill>
                  <a:srgbClr val="FF0000"/>
                </a:solidFill>
                <a:latin typeface="Arial" panose="020B0604020202020204" pitchFamily="34" charset="0"/>
                <a:cs typeface="Arial" panose="020B0604020202020204" pitchFamily="34" charset="0"/>
              </a:rPr>
              <a:t>M2.2 </a:t>
            </a:r>
            <a:r>
              <a:rPr lang="en-US" sz="2500" b="1" dirty="0">
                <a:solidFill>
                  <a:srgbClr val="FF0000"/>
                </a:solidFill>
                <a:latin typeface="Arial" panose="020B0604020202020204" pitchFamily="34" charset="0"/>
                <a:cs typeface="Arial" panose="020B0604020202020204" pitchFamily="34" charset="0"/>
              </a:rPr>
              <a:t>– Task 03 - </a:t>
            </a:r>
            <a:r>
              <a:rPr lang="en-US" sz="2500" dirty="0">
                <a:solidFill>
                  <a:srgbClr val="FF0000"/>
                </a:solidFill>
                <a:latin typeface="Arial" panose="020B0604020202020204" pitchFamily="34" charset="0"/>
                <a:cs typeface="Arial" panose="020B0604020202020204" pitchFamily="34" charset="0"/>
              </a:rPr>
              <a:t>Plan and present the solution to your client (Teacher) using speaker notes.</a:t>
            </a:r>
          </a:p>
          <a:p>
            <a:pPr>
              <a:buClr>
                <a:srgbClr val="00B050"/>
              </a:buClr>
              <a:tabLst>
                <a:tab pos="1792288" algn="l"/>
                <a:tab pos="3230563" algn="l"/>
                <a:tab pos="4668838" algn="l"/>
                <a:tab pos="6096000" algn="l"/>
              </a:tabLst>
            </a:pPr>
            <a:r>
              <a:rPr lang="en-US" sz="2500" b="1" dirty="0">
                <a:solidFill>
                  <a:srgbClr val="FF0000"/>
                </a:solidFill>
                <a:latin typeface="Arial" panose="020B0604020202020204" pitchFamily="34" charset="0"/>
                <a:cs typeface="Arial" panose="020B0604020202020204" pitchFamily="34" charset="0"/>
              </a:rPr>
              <a:t>M2.3 – Task 04 - </a:t>
            </a:r>
            <a:r>
              <a:rPr lang="en-US" sz="2500" dirty="0">
                <a:solidFill>
                  <a:srgbClr val="FF0000"/>
                </a:solidFill>
                <a:latin typeface="Arial" panose="020B0604020202020204" pitchFamily="34" charset="0"/>
                <a:cs typeface="Arial" panose="020B0604020202020204" pitchFamily="34" charset="0"/>
              </a:rPr>
              <a:t>Create a questionnaire to obtain feedback from audience </a:t>
            </a:r>
            <a:endParaRPr lang="en-US" sz="2500" dirty="0" smtClean="0">
              <a:solidFill>
                <a:srgbClr val="FF0000"/>
              </a:solidFill>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r>
              <a:rPr lang="en-US" sz="2500" b="1" dirty="0" smtClean="0">
                <a:solidFill>
                  <a:srgbClr val="FF0000"/>
                </a:solidFill>
                <a:latin typeface="Arial" panose="020B0604020202020204" pitchFamily="34" charset="0"/>
                <a:cs typeface="Arial" panose="020B0604020202020204" pitchFamily="34" charset="0"/>
              </a:rPr>
              <a:t>D1.1 </a:t>
            </a:r>
            <a:r>
              <a:rPr lang="en-US" sz="2500" b="1" dirty="0">
                <a:solidFill>
                  <a:srgbClr val="FF0000"/>
                </a:solidFill>
                <a:latin typeface="Arial" panose="020B0604020202020204" pitchFamily="34" charset="0"/>
                <a:cs typeface="Arial" panose="020B0604020202020204" pitchFamily="34" charset="0"/>
              </a:rPr>
              <a:t>– Task 05 - </a:t>
            </a:r>
            <a:r>
              <a:rPr lang="en-US" sz="2500" dirty="0">
                <a:solidFill>
                  <a:srgbClr val="FF0000"/>
                </a:solidFill>
                <a:latin typeface="Arial" panose="020B0604020202020204" pitchFamily="34" charset="0"/>
                <a:cs typeface="Arial" panose="020B0604020202020204" pitchFamily="34" charset="0"/>
              </a:rPr>
              <a:t>Create a report that recommends changes to website components.</a:t>
            </a:r>
          </a:p>
          <a:p>
            <a:pPr>
              <a:buClr>
                <a:srgbClr val="00B050"/>
              </a:buClr>
              <a:tabLst>
                <a:tab pos="1792288" algn="l"/>
                <a:tab pos="3230563" algn="l"/>
                <a:tab pos="4668838" algn="l"/>
                <a:tab pos="6096000" algn="l"/>
              </a:tabLst>
            </a:pPr>
            <a:r>
              <a:rPr lang="en-US" sz="2500" b="1" dirty="0" smtClean="0">
                <a:solidFill>
                  <a:srgbClr val="FF0000"/>
                </a:solidFill>
                <a:latin typeface="Arial" panose="020B0604020202020204" pitchFamily="34" charset="0"/>
                <a:cs typeface="Arial" panose="020B0604020202020204" pitchFamily="34" charset="0"/>
              </a:rPr>
              <a:t>D1.2 </a:t>
            </a:r>
            <a:r>
              <a:rPr lang="en-US" sz="2500" b="1" dirty="0">
                <a:solidFill>
                  <a:srgbClr val="FF0000"/>
                </a:solidFill>
                <a:latin typeface="Arial" panose="020B0604020202020204" pitchFamily="34" charset="0"/>
                <a:cs typeface="Arial" panose="020B0604020202020204" pitchFamily="34" charset="0"/>
              </a:rPr>
              <a:t>– Task 06 - </a:t>
            </a:r>
            <a:r>
              <a:rPr lang="en-US" sz="2500" dirty="0">
                <a:solidFill>
                  <a:srgbClr val="FF0000"/>
                </a:solidFill>
                <a:latin typeface="Arial" panose="020B0604020202020204" pitchFamily="34" charset="0"/>
                <a:cs typeface="Arial" panose="020B0604020202020204" pitchFamily="34" charset="0"/>
              </a:rPr>
              <a:t>In a presentation with speaker notes, compare your website components against business needs.</a:t>
            </a:r>
          </a:p>
          <a:p>
            <a:pPr>
              <a:buClr>
                <a:srgbClr val="00B050"/>
              </a:buClr>
              <a:tabLst>
                <a:tab pos="1792288" algn="l"/>
                <a:tab pos="3230563" algn="l"/>
                <a:tab pos="4668838" algn="l"/>
                <a:tab pos="6096000" algn="l"/>
              </a:tabLst>
            </a:pPr>
            <a:r>
              <a:rPr lang="en-US" sz="2500" b="1" dirty="0" smtClean="0">
                <a:solidFill>
                  <a:srgbClr val="FF0000"/>
                </a:solidFill>
                <a:latin typeface="Arial" panose="020B0604020202020204" pitchFamily="34" charset="0"/>
                <a:cs typeface="Arial" panose="020B0604020202020204" pitchFamily="34" charset="0"/>
              </a:rPr>
              <a:t>D1.3 </a:t>
            </a:r>
            <a:r>
              <a:rPr lang="en-US" sz="2500" b="1" dirty="0">
                <a:solidFill>
                  <a:srgbClr val="FF0000"/>
                </a:solidFill>
                <a:latin typeface="Arial" panose="020B0604020202020204" pitchFamily="34" charset="0"/>
                <a:cs typeface="Arial" panose="020B0604020202020204" pitchFamily="34" charset="0"/>
              </a:rPr>
              <a:t>– Task 07 - </a:t>
            </a:r>
            <a:r>
              <a:rPr lang="en-US" sz="2500" dirty="0">
                <a:solidFill>
                  <a:srgbClr val="FF0000"/>
                </a:solidFill>
                <a:latin typeface="Arial" panose="020B0604020202020204" pitchFamily="34" charset="0"/>
                <a:cs typeface="Arial" panose="020B0604020202020204" pitchFamily="34" charset="0"/>
              </a:rPr>
              <a:t>Create a design review questionnaire that helps identify criteria for feedback from the target audience.</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3600" dirty="0" smtClean="0"/>
              <a:t>LO3 – Assessment Criteria</a:t>
            </a:r>
            <a:endParaRPr lang="en-GB" sz="36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359110439"/>
              </p:ext>
            </p:extLst>
          </p:nvPr>
        </p:nvGraphicFramePr>
        <p:xfrm>
          <a:off x="251520" y="1061824"/>
          <a:ext cx="8568952" cy="5593080"/>
        </p:xfrm>
        <a:graphic>
          <a:graphicData uri="http://schemas.openxmlformats.org/drawingml/2006/table">
            <a:tbl>
              <a:tblPr firstRow="1" bandRow="1">
                <a:tableStyleId>{B301B821-A1FF-4177-AEE7-76D212191A09}</a:tableStyleId>
              </a:tblPr>
              <a:tblGrid>
                <a:gridCol w="1656184"/>
                <a:gridCol w="2736304"/>
                <a:gridCol w="1944216"/>
                <a:gridCol w="2232248"/>
              </a:tblGrid>
              <a:tr h="202312">
                <a:tc>
                  <a:txBody>
                    <a:bodyPr/>
                    <a:lstStyle/>
                    <a:p>
                      <a:pPr algn="ctr"/>
                      <a:r>
                        <a:rPr lang="en-GB" sz="1300" dirty="0" smtClean="0">
                          <a:latin typeface="Arial" panose="020B0604020202020204" pitchFamily="34" charset="0"/>
                          <a:cs typeface="Arial" panose="020B0604020202020204" pitchFamily="34" charset="0"/>
                        </a:rPr>
                        <a:t>The Learner will</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Pass</a:t>
                      </a:r>
                    </a:p>
                    <a:p>
                      <a:pPr algn="l"/>
                      <a:r>
                        <a:rPr lang="en-US" sz="1300" dirty="0" smtClean="0">
                          <a:latin typeface="Arial" panose="020B0604020202020204" pitchFamily="34" charset="0"/>
                          <a:cs typeface="Arial" panose="020B0604020202020204" pitchFamily="34" charset="0"/>
                        </a:rPr>
                        <a:t>The assessment criteria are the pass</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requirements for</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this unit.</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can:</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Merit</a:t>
                      </a:r>
                    </a:p>
                    <a:p>
                      <a:pPr algn="l"/>
                      <a:r>
                        <a:rPr lang="en-US" sz="1300" dirty="0" smtClean="0">
                          <a:latin typeface="Arial" panose="020B0604020202020204" pitchFamily="34" charset="0"/>
                          <a:cs typeface="Arial" panose="020B0604020202020204" pitchFamily="34" charset="0"/>
                        </a:rPr>
                        <a:t>To achieve a merit the</a:t>
                      </a:r>
                    </a:p>
                    <a:p>
                      <a:pPr algn="l"/>
                      <a:r>
                        <a:rPr lang="en-US" sz="1300" dirty="0" smtClean="0">
                          <a:latin typeface="Arial" panose="020B0604020202020204" pitchFamily="34" charset="0"/>
                          <a:cs typeface="Arial" panose="020B0604020202020204" pitchFamily="34" charset="0"/>
                        </a:rPr>
                        <a:t>evidence must show that, in</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addition to the pass criteria,</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is able to:</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Distinction</a:t>
                      </a:r>
                    </a:p>
                    <a:p>
                      <a:pPr algn="l"/>
                      <a:r>
                        <a:rPr lang="en-US" sz="13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300" b="0" dirty="0">
                        <a:latin typeface="Arial" panose="020B0604020202020204" pitchFamily="34" charset="0"/>
                        <a:cs typeface="Arial" panose="020B0604020202020204" pitchFamily="34" charset="0"/>
                      </a:endParaRPr>
                    </a:p>
                  </a:txBody>
                  <a:tcPr/>
                </a:tc>
              </a:tr>
              <a:tr h="534294">
                <a:tc>
                  <a:txBody>
                    <a:bodyPr/>
                    <a:lstStyle/>
                    <a:p>
                      <a:r>
                        <a:rPr kumimoji="0" lang="en-GB" sz="1300" u="none" strike="noStrike" kern="1200" baseline="0" dirty="0" smtClean="0">
                          <a:latin typeface="Arial" panose="020B0604020202020204" pitchFamily="34" charset="0"/>
                          <a:cs typeface="Arial" panose="020B0604020202020204" pitchFamily="34" charset="0"/>
                        </a:rPr>
                        <a:t>1 - </a:t>
                      </a:r>
                      <a:r>
                        <a:rPr kumimoji="0" lang="en-US" sz="1300" u="none" strike="noStrike" kern="1200" baseline="0" dirty="0" smtClean="0">
                          <a:latin typeface="Arial" panose="020B0604020202020204" pitchFamily="34" charset="0"/>
                          <a:cs typeface="Arial" panose="020B0604020202020204" pitchFamily="34" charset="0"/>
                        </a:rPr>
                        <a:t>Know how websites are used by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P1 - </a:t>
                      </a:r>
                      <a:r>
                        <a:rPr kumimoji="0" lang="en-US" sz="1300" u="none" strike="noStrike" kern="1200" baseline="0" dirty="0" smtClean="0">
                          <a:latin typeface="Arial" panose="020B0604020202020204" pitchFamily="34" charset="0"/>
                          <a:cs typeface="Arial" panose="020B0604020202020204" pitchFamily="34" charset="0"/>
                        </a:rPr>
                        <a:t>Describe the uses of websites in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1148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2 -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P2 - </a:t>
                      </a:r>
                      <a:r>
                        <a:rPr kumimoji="0" lang="en-US" sz="1300" u="none" strike="noStrike" kern="1200" baseline="0" dirty="0" smtClean="0">
                          <a:latin typeface="Arial" panose="020B0604020202020204" pitchFamily="34" charset="0"/>
                          <a:cs typeface="Arial" panose="020B0604020202020204" pitchFamily="34" charset="0"/>
                        </a:rPr>
                        <a:t>Review an existing website used for a specified business need</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M1 -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11480">
                <a:tc vMerge="1">
                  <a:txBody>
                    <a:bodyPr/>
                    <a:lstStyle/>
                    <a:p>
                      <a:endParaRPr lang="en-GB"/>
                    </a:p>
                  </a:txBody>
                  <a:tcPr/>
                </a:tc>
                <a:tc>
                  <a:txBody>
                    <a:bodyPr/>
                    <a:lstStyle/>
                    <a:p>
                      <a:r>
                        <a:rPr kumimoji="0" lang="en-US" sz="1300" u="none" strike="noStrike" kern="1200" baseline="0" dirty="0" smtClean="0">
                          <a:latin typeface="Arial" panose="020B0604020202020204" pitchFamily="34" charset="0"/>
                          <a:cs typeface="Arial" panose="020B0604020202020204" pitchFamily="34" charset="0"/>
                        </a:rPr>
                        <a:t>P3 - Prepare a plan for realising improvements or enhancements  to the specified website</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lang="en-GB"/>
                    </a:p>
                  </a:txBody>
                  <a:tcPr/>
                </a:tc>
                <a:tc vMerge="1">
                  <a:txBody>
                    <a:bodyPr/>
                    <a:lstStyle/>
                    <a:p>
                      <a:endParaRPr lang="en-GB"/>
                    </a:p>
                  </a:txBody>
                  <a:tcPr/>
                </a:tc>
              </a:tr>
              <a:tr h="961264">
                <a:tc>
                  <a:txBody>
                    <a:bodyPr/>
                    <a:lstStyle/>
                    <a:p>
                      <a:r>
                        <a:rPr kumimoji="0" lang="en-US" sz="1300" u="none" strike="noStrike" kern="1200" baseline="0" dirty="0" smtClean="0">
                          <a:latin typeface="Arial" panose="020B0604020202020204" pitchFamily="34" charset="0"/>
                          <a:cs typeface="Arial" panose="020B0604020202020204" pitchFamily="34" charset="0"/>
                        </a:rPr>
                        <a:t>3 - Be able to create or modify components of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P4 - </a:t>
                      </a:r>
                      <a:r>
                        <a:rPr kumimoji="0" lang="en-US" sz="1300" u="none" strike="noStrike" kern="1200" baseline="0" dirty="0" smtClean="0">
                          <a:latin typeface="Arial" panose="020B0604020202020204" pitchFamily="34" charset="0"/>
                          <a:cs typeface="Arial" panose="020B0604020202020204" pitchFamily="34" charset="0"/>
                        </a:rPr>
                        <a:t>Create or modify website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M2 - Present website components to stakeholders for approval</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D1 - Recommend changes to website components based on stakeholder feedback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4 - Be able to update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P5 - Update website with developed or modified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M3 - Test functionality of updated website and resolve any issues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57200">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P6 - Present updated website to stakeholders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D2 - Evaluate the updated website against the needs of the business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Aim and Purpose</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586145"/>
          </a:xfrm>
          <a:prstGeom prst="rect">
            <a:avLst/>
          </a:prstGeom>
        </p:spPr>
        <p:txBody>
          <a:bodyPr wrap="square">
            <a:spAutoFit/>
          </a:bodyPr>
          <a:lstStyle/>
          <a:p>
            <a:pPr>
              <a:buClr>
                <a:srgbClr val="7030A0"/>
              </a:buClr>
            </a:pPr>
            <a:r>
              <a:rPr lang="en-US" sz="2100" b="1" dirty="0" smtClean="0"/>
              <a:t>Learning </a:t>
            </a:r>
            <a:r>
              <a:rPr lang="en-US" sz="2100" b="1" dirty="0"/>
              <a:t>Outcome </a:t>
            </a:r>
            <a:r>
              <a:rPr lang="en-US" sz="2100" b="1" dirty="0" smtClean="0"/>
              <a:t>3: </a:t>
            </a:r>
            <a:r>
              <a:rPr lang="en-US" sz="2100" dirty="0"/>
              <a:t>Be able to create or modify components of websites to meet </a:t>
            </a:r>
            <a:r>
              <a:rPr lang="en-US" sz="2100" dirty="0" smtClean="0"/>
              <a:t>business needs</a:t>
            </a:r>
            <a:endParaRPr lang="en-US" sz="2100" dirty="0"/>
          </a:p>
          <a:p>
            <a:pPr marL="354013" indent="-354013">
              <a:buClr>
                <a:srgbClr val="7030A0"/>
              </a:buClr>
              <a:buFont typeface="Wingdings 3" panose="05040102010807070707" pitchFamily="18" charset="2"/>
              <a:buChar char=""/>
            </a:pPr>
            <a:r>
              <a:rPr lang="en-US" sz="2100" dirty="0"/>
              <a:t>Your task is to: create or modify a range of website components and recommend </a:t>
            </a:r>
            <a:r>
              <a:rPr lang="en-US" sz="2100" dirty="0" smtClean="0"/>
              <a:t>subsequent changes </a:t>
            </a:r>
            <a:r>
              <a:rPr lang="en-US" sz="2100" dirty="0"/>
              <a:t>to the Progress Academy homepage after obtaining feedback.</a:t>
            </a:r>
          </a:p>
          <a:p>
            <a:pPr marL="354013" indent="-354013">
              <a:buClr>
                <a:srgbClr val="7030A0"/>
              </a:buClr>
              <a:buFont typeface="Wingdings 3" panose="05040102010807070707" pitchFamily="18" charset="2"/>
              <a:buChar char=""/>
            </a:pPr>
            <a:r>
              <a:rPr lang="en-US" sz="2100" dirty="0"/>
              <a:t>In order to secure financial approval for your proposed homepage improvements you have </a:t>
            </a:r>
            <a:r>
              <a:rPr lang="en-US" sz="2100" dirty="0" smtClean="0"/>
              <a:t>been asked </a:t>
            </a:r>
            <a:r>
              <a:rPr lang="en-US" sz="2100" dirty="0"/>
              <a:t>by the SMT to present your ideas to the Progress Academy Board of Governors.</a:t>
            </a:r>
          </a:p>
          <a:p>
            <a:pPr marL="354013" indent="-354013">
              <a:buClr>
                <a:srgbClr val="7030A0"/>
              </a:buClr>
              <a:buFont typeface="Wingdings 3" panose="05040102010807070707" pitchFamily="18" charset="2"/>
              <a:buChar char=""/>
            </a:pPr>
            <a:r>
              <a:rPr lang="en-US" sz="2100" dirty="0"/>
              <a:t>You will now need to create or modify the website components identified in Task 2.</a:t>
            </a:r>
          </a:p>
          <a:p>
            <a:pPr marL="354013" indent="-354013">
              <a:buClr>
                <a:srgbClr val="7030A0"/>
              </a:buClr>
              <a:buFont typeface="Wingdings 3" panose="05040102010807070707" pitchFamily="18" charset="2"/>
              <a:buChar char=""/>
            </a:pPr>
            <a:r>
              <a:rPr lang="en-US" sz="2100" dirty="0"/>
              <a:t>Your working components will then be presented to the Board of Governors who will review </a:t>
            </a:r>
            <a:r>
              <a:rPr lang="en-US" sz="2100" dirty="0" smtClean="0"/>
              <a:t>your components </a:t>
            </a:r>
            <a:r>
              <a:rPr lang="en-US" sz="2100" dirty="0"/>
              <a:t>and provide you with feedback.</a:t>
            </a:r>
          </a:p>
          <a:p>
            <a:pPr marL="354013" indent="-354013">
              <a:buClr>
                <a:srgbClr val="7030A0"/>
              </a:buClr>
              <a:buFont typeface="Wingdings 3" panose="05040102010807070707" pitchFamily="18" charset="2"/>
              <a:buChar char=""/>
            </a:pPr>
            <a:r>
              <a:rPr lang="en-US" sz="2100" dirty="0"/>
              <a:t>The obtained feedback will then allow you to recommend the required changes to the </a:t>
            </a:r>
            <a:r>
              <a:rPr lang="en-US" sz="2100" dirty="0" smtClean="0"/>
              <a:t>original website </a:t>
            </a:r>
            <a:r>
              <a:rPr lang="en-US" sz="2100" dirty="0"/>
              <a:t>that will ensure that the website will meet the specification requirements and the needs </a:t>
            </a:r>
            <a:r>
              <a:rPr lang="en-US" sz="2100" dirty="0" smtClean="0"/>
              <a:t>of Progress </a:t>
            </a:r>
            <a:r>
              <a:rPr lang="en-US" sz="2100" dirty="0"/>
              <a:t>Academy and its users.</a:t>
            </a:r>
            <a:endParaRPr lang="en-US" sz="2100" dirty="0" smtClean="0"/>
          </a:p>
        </p:txBody>
      </p:sp>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670783"/>
          </a:xfrm>
          <a:prstGeom prst="rect">
            <a:avLst/>
          </a:prstGeom>
        </p:spPr>
        <p:txBody>
          <a:bodyPr wrap="square">
            <a:spAutoFit/>
          </a:bodyPr>
          <a:lstStyle/>
          <a:p>
            <a:pPr>
              <a:buClr>
                <a:srgbClr val="00B050"/>
              </a:buClr>
              <a:tabLst>
                <a:tab pos="1792288" algn="l"/>
                <a:tab pos="3230563" algn="l"/>
                <a:tab pos="4668838" algn="l"/>
                <a:tab pos="6096000" algn="l"/>
              </a:tabLst>
            </a:pPr>
            <a:r>
              <a:rPr lang="en-US" sz="1250" b="1" dirty="0" smtClean="0">
                <a:latin typeface="Arial" panose="020B0604020202020204" pitchFamily="34" charset="0"/>
                <a:cs typeface="Arial" panose="020B0604020202020204" pitchFamily="34" charset="0"/>
              </a:rPr>
              <a:t>P3.1</a:t>
            </a:r>
            <a:r>
              <a:rPr lang="en-US" sz="1250" b="1" dirty="0">
                <a:latin typeface="Arial" panose="020B0604020202020204" pitchFamily="34" charset="0"/>
                <a:cs typeface="Arial" panose="020B0604020202020204" pitchFamily="34" charset="0"/>
              </a:rPr>
              <a:t>. Create or modify components of websites,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select </a:t>
            </a:r>
            <a:r>
              <a:rPr lang="en-US" sz="1250" dirty="0">
                <a:latin typeface="Arial" panose="020B0604020202020204" pitchFamily="34" charset="0"/>
                <a:cs typeface="Arial" panose="020B0604020202020204" pitchFamily="34" charset="0"/>
              </a:rPr>
              <a:t>appropriate software e.g. standard and non-standard</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use </a:t>
            </a:r>
            <a:r>
              <a:rPr lang="en-US" sz="1250" dirty="0">
                <a:latin typeface="Arial" panose="020B0604020202020204" pitchFamily="34" charset="0"/>
                <a:cs typeface="Arial" panose="020B0604020202020204" pitchFamily="34" charset="0"/>
              </a:rPr>
              <a:t>formatting and editing techniques, e.g.:</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common </a:t>
            </a:r>
            <a:r>
              <a:rPr lang="en-US" sz="1250" dirty="0">
                <a:latin typeface="Arial" panose="020B0604020202020204" pitchFamily="34" charset="0"/>
                <a:cs typeface="Arial" panose="020B0604020202020204" pitchFamily="34" charset="0"/>
              </a:rPr>
              <a:t>web functions (e.g. text, graphics, fonts, </a:t>
            </a:r>
            <a:r>
              <a:rPr lang="en-US" sz="1250" dirty="0" smtClean="0">
                <a:latin typeface="Arial" panose="020B0604020202020204" pitchFamily="34" charset="0"/>
                <a:cs typeface="Arial" panose="020B0604020202020204" pitchFamily="34" charset="0"/>
              </a:rPr>
              <a:t>text formatting</a:t>
            </a:r>
            <a:r>
              <a:rPr lang="en-US" sz="1250" dirty="0">
                <a:latin typeface="Arial" panose="020B0604020202020204" pitchFamily="34" charset="0"/>
                <a:cs typeface="Arial" panose="020B0604020202020204" pitchFamily="34" charset="0"/>
              </a:rPr>
              <a:t>, colour schemes, images)</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simple </a:t>
            </a:r>
            <a:r>
              <a:rPr lang="en-US" sz="1250" dirty="0">
                <a:latin typeface="Arial" panose="020B0604020202020204" pitchFamily="34" charset="0"/>
                <a:cs typeface="Arial" panose="020B0604020202020204" pitchFamily="34" charset="0"/>
              </a:rPr>
              <a:t>HTML (e.g. editor programs, file extensions)</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HTML </a:t>
            </a:r>
            <a:r>
              <a:rPr lang="en-US" sz="1250" dirty="0">
                <a:latin typeface="Arial" panose="020B0604020202020204" pitchFamily="34" charset="0"/>
                <a:cs typeface="Arial" panose="020B0604020202020204" pitchFamily="34" charset="0"/>
              </a:rPr>
              <a:t>tags and conventions (e.g. &lt;html&gt;, &lt;p&gt;, &lt;body&gt;,closing tags)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introduce </a:t>
            </a:r>
            <a:r>
              <a:rPr lang="en-US" sz="1250" dirty="0">
                <a:latin typeface="Arial" panose="020B0604020202020204" pitchFamily="34" charset="0"/>
                <a:cs typeface="Arial" panose="020B0604020202020204" pitchFamily="34" charset="0"/>
              </a:rPr>
              <a:t>interactive elements (e.g. rollover images, </a:t>
            </a:r>
            <a:r>
              <a:rPr lang="en-US" sz="1250" dirty="0" smtClean="0">
                <a:latin typeface="Arial" panose="020B0604020202020204" pitchFamily="34" charset="0"/>
                <a:cs typeface="Arial" panose="020B0604020202020204" pitchFamily="34" charset="0"/>
              </a:rPr>
              <a:t>submit button </a:t>
            </a:r>
            <a:r>
              <a:rPr lang="en-US" sz="1250" dirty="0">
                <a:latin typeface="Arial" panose="020B0604020202020204" pitchFamily="34" charset="0"/>
                <a:cs typeface="Arial" panose="020B0604020202020204" pitchFamily="34" charset="0"/>
              </a:rPr>
              <a:t>to email a form)</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apply </a:t>
            </a:r>
            <a:r>
              <a:rPr lang="en-US" sz="1250" dirty="0" err="1">
                <a:latin typeface="Arial" panose="020B0604020202020204" pitchFamily="34" charset="0"/>
                <a:cs typeface="Arial" panose="020B0604020202020204" pitchFamily="34" charset="0"/>
              </a:rPr>
              <a:t>optimisation</a:t>
            </a:r>
            <a:r>
              <a:rPr lang="en-US" sz="1250" dirty="0">
                <a:latin typeface="Arial" panose="020B0604020202020204" pitchFamily="34" charset="0"/>
                <a:cs typeface="Arial" panose="020B0604020202020204" pitchFamily="34" charset="0"/>
              </a:rPr>
              <a:t> (e.g. image, video, animation, sound, </a:t>
            </a:r>
            <a:r>
              <a:rPr lang="en-US" sz="1250" dirty="0" smtClean="0">
                <a:latin typeface="Arial" panose="020B0604020202020204" pitchFamily="34" charset="0"/>
                <a:cs typeface="Arial" panose="020B0604020202020204" pitchFamily="34" charset="0"/>
              </a:rPr>
              <a:t>file size</a:t>
            </a:r>
            <a:r>
              <a:rPr lang="en-US" sz="1250" dirty="0">
                <a:latin typeface="Arial" panose="020B0604020202020204" pitchFamily="34" charset="0"/>
                <a:cs typeface="Arial" panose="020B0604020202020204" pitchFamily="34" charset="0"/>
              </a:rPr>
              <a:t>, format, dimensions, compression)</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apply </a:t>
            </a:r>
            <a:r>
              <a:rPr lang="en-US" sz="1250" dirty="0">
                <a:latin typeface="Arial" panose="020B0604020202020204" pitchFamily="34" charset="0"/>
                <a:cs typeface="Arial" panose="020B0604020202020204" pitchFamily="34" charset="0"/>
              </a:rPr>
              <a:t>good practice, i.e.:</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consistent </a:t>
            </a:r>
            <a:r>
              <a:rPr lang="en-US" sz="1250" dirty="0">
                <a:latin typeface="Arial" panose="020B0604020202020204" pitchFamily="34" charset="0"/>
                <a:cs typeface="Arial" panose="020B0604020202020204" pitchFamily="34" charset="0"/>
              </a:rPr>
              <a:t>file and folder </a:t>
            </a:r>
            <a:r>
              <a:rPr lang="en-US" sz="1250" dirty="0" smtClean="0">
                <a:latin typeface="Arial" panose="020B0604020202020204" pitchFamily="34" charset="0"/>
                <a:cs typeface="Arial" panose="020B0604020202020204" pitchFamily="34" charset="0"/>
              </a:rPr>
              <a:t>management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appropriate </a:t>
            </a:r>
            <a:r>
              <a:rPr lang="en-US" sz="1250" dirty="0">
                <a:latin typeface="Arial" panose="020B0604020202020204" pitchFamily="34" charset="0"/>
                <a:cs typeface="Arial" panose="020B0604020202020204" pitchFamily="34" charset="0"/>
              </a:rPr>
              <a:t>naming conventions</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documentation </a:t>
            </a:r>
            <a:r>
              <a:rPr lang="en-US" sz="1250" dirty="0">
                <a:latin typeface="Arial" panose="020B0604020202020204" pitchFamily="34" charset="0"/>
                <a:cs typeface="Arial" panose="020B0604020202020204" pitchFamily="34" charset="0"/>
              </a:rPr>
              <a:t>of developments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ensure </a:t>
            </a:r>
            <a:r>
              <a:rPr lang="en-US" sz="1250" dirty="0">
                <a:latin typeface="Arial" panose="020B0604020202020204" pitchFamily="34" charset="0"/>
                <a:cs typeface="Arial" panose="020B0604020202020204" pitchFamily="34" charset="0"/>
              </a:rPr>
              <a:t>accessibility, i.e.:</a:t>
            </a:r>
          </a:p>
          <a:p>
            <a:pPr marL="896938" lvl="1" indent="-439738">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users </a:t>
            </a:r>
            <a:r>
              <a:rPr lang="en-US" sz="1250" dirty="0">
                <a:latin typeface="Arial" panose="020B0604020202020204" pitchFamily="34" charset="0"/>
                <a:cs typeface="Arial" panose="020B0604020202020204" pitchFamily="34" charset="0"/>
              </a:rPr>
              <a:t>with disabilities (e.g. accessibility aids, readability</a:t>
            </a:r>
            <a:r>
              <a:rPr lang="en-US" sz="1250" dirty="0" smtClean="0">
                <a:latin typeface="Arial" panose="020B0604020202020204" pitchFamily="34" charset="0"/>
                <a:cs typeface="Arial" panose="020B0604020202020204" pitchFamily="34" charset="0"/>
              </a:rPr>
              <a:t>, colour </a:t>
            </a:r>
            <a:r>
              <a:rPr lang="en-US" sz="1250" dirty="0">
                <a:latin typeface="Arial" panose="020B0604020202020204" pitchFamily="34" charset="0"/>
                <a:cs typeface="Arial" panose="020B0604020202020204" pitchFamily="34" charset="0"/>
              </a:rPr>
              <a:t>scheme, subtitles)</a:t>
            </a:r>
          </a:p>
          <a:p>
            <a:pPr>
              <a:buClr>
                <a:srgbClr val="00B050"/>
              </a:buClr>
              <a:tabLst>
                <a:tab pos="1792288" algn="l"/>
                <a:tab pos="3230563" algn="l"/>
                <a:tab pos="4668838" algn="l"/>
                <a:tab pos="6096000" algn="l"/>
              </a:tabLst>
            </a:pPr>
            <a:r>
              <a:rPr lang="en-US" sz="1250" b="1" dirty="0" smtClean="0">
                <a:latin typeface="Arial" panose="020B0604020202020204" pitchFamily="34" charset="0"/>
                <a:cs typeface="Arial" panose="020B0604020202020204" pitchFamily="34" charset="0"/>
              </a:rPr>
              <a:t>M2.1 - Plan </a:t>
            </a:r>
            <a:r>
              <a:rPr lang="en-US" sz="1250" b="1" dirty="0">
                <a:latin typeface="Arial" panose="020B0604020202020204" pitchFamily="34" charset="0"/>
                <a:cs typeface="Arial" panose="020B0604020202020204" pitchFamily="34" charset="0"/>
              </a:rPr>
              <a:t>and present the solution,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format </a:t>
            </a:r>
            <a:r>
              <a:rPr lang="en-US" sz="1250" dirty="0">
                <a:latin typeface="Arial" panose="020B0604020202020204" pitchFamily="34" charset="0"/>
                <a:cs typeface="Arial" panose="020B0604020202020204" pitchFamily="34" charset="0"/>
              </a:rPr>
              <a:t>of </a:t>
            </a:r>
            <a:r>
              <a:rPr lang="en-US" sz="1250" dirty="0" smtClean="0">
                <a:latin typeface="Arial" panose="020B0604020202020204" pitchFamily="34" charset="0"/>
                <a:cs typeface="Arial" panose="020B0604020202020204" pitchFamily="34" charset="0"/>
              </a:rPr>
              <a:t>presentation	</a:t>
            </a:r>
            <a:r>
              <a:rPr lang="en-US" sz="140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content </a:t>
            </a:r>
            <a:r>
              <a:rPr lang="en-US" sz="1250" dirty="0">
                <a:latin typeface="Arial" panose="020B0604020202020204" pitchFamily="34" charset="0"/>
                <a:cs typeface="Arial" panose="020B0604020202020204" pitchFamily="34" charset="0"/>
              </a:rPr>
              <a:t>of presentation</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target audience		</a:t>
            </a:r>
            <a:r>
              <a:rPr lang="en-US" sz="140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obtain </a:t>
            </a:r>
            <a:r>
              <a:rPr lang="en-US" sz="1250" dirty="0">
                <a:latin typeface="Arial" panose="020B0604020202020204" pitchFamily="34" charset="0"/>
                <a:cs typeface="Arial" panose="020B0604020202020204" pitchFamily="34" charset="0"/>
              </a:rPr>
              <a:t>feedback from audience</a:t>
            </a:r>
          </a:p>
          <a:p>
            <a:pPr>
              <a:buClr>
                <a:srgbClr val="00B050"/>
              </a:buClr>
              <a:tabLst>
                <a:tab pos="1792288" algn="l"/>
                <a:tab pos="3230563" algn="l"/>
                <a:tab pos="4668838" algn="l"/>
                <a:tab pos="6096000" algn="l"/>
              </a:tabLst>
            </a:pPr>
            <a:r>
              <a:rPr lang="en-US" sz="1250" b="1" dirty="0" smtClean="0">
                <a:latin typeface="Arial" panose="020B0604020202020204" pitchFamily="34" charset="0"/>
                <a:cs typeface="Arial" panose="020B0604020202020204" pitchFamily="34" charset="0"/>
              </a:rPr>
              <a:t>D1.1 - </a:t>
            </a:r>
            <a:r>
              <a:rPr lang="en-US" sz="1250" b="1" dirty="0">
                <a:latin typeface="Arial" panose="020B0604020202020204" pitchFamily="34" charset="0"/>
                <a:cs typeface="Arial" panose="020B0604020202020204" pitchFamily="34" charset="0"/>
              </a:rPr>
              <a:t>Recommend changes to website components, e.g.:</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Appropriateness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clarity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content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speed</a:t>
            </a:r>
            <a:endParaRPr lang="en-US" sz="125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Navigation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aesthetics</a:t>
            </a:r>
            <a:endParaRPr lang="en-US" sz="1250" dirty="0">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r>
              <a:rPr lang="en-US" sz="1250" b="1" dirty="0" smtClean="0">
                <a:latin typeface="Arial" panose="020B0604020202020204" pitchFamily="34" charset="0"/>
                <a:cs typeface="Arial" panose="020B0604020202020204" pitchFamily="34" charset="0"/>
              </a:rPr>
              <a:t>D1.2 - </a:t>
            </a:r>
            <a:r>
              <a:rPr lang="en-US" sz="1250" b="1" dirty="0">
                <a:latin typeface="Arial" panose="020B0604020202020204" pitchFamily="34" charset="0"/>
                <a:cs typeface="Arial" panose="020B0604020202020204" pitchFamily="34" charset="0"/>
              </a:rPr>
              <a:t>Comparison of website components against business needs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comparison </a:t>
            </a:r>
            <a:r>
              <a:rPr lang="en-US" sz="1250" dirty="0">
                <a:latin typeface="Arial" panose="020B0604020202020204" pitchFamily="34" charset="0"/>
                <a:cs typeface="Arial" panose="020B0604020202020204" pitchFamily="34" charset="0"/>
              </a:rPr>
              <a:t>of updated website against business needs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demonstration </a:t>
            </a:r>
            <a:r>
              <a:rPr lang="en-US" sz="1250" dirty="0">
                <a:latin typeface="Arial" panose="020B0604020202020204" pitchFamily="34" charset="0"/>
                <a:cs typeface="Arial" panose="020B0604020202020204" pitchFamily="34" charset="0"/>
              </a:rPr>
              <a:t>of </a:t>
            </a:r>
            <a:r>
              <a:rPr lang="en-US" sz="1250" dirty="0" smtClean="0">
                <a:latin typeface="Arial" panose="020B0604020202020204" pitchFamily="34" charset="0"/>
                <a:cs typeface="Arial" panose="020B0604020202020204" pitchFamily="34" charset="0"/>
              </a:rPr>
              <a:t>functionality	</a:t>
            </a:r>
            <a:r>
              <a:rPr lang="en-US" sz="1250" dirty="0">
                <a:solidFill>
                  <a:srgbClr val="00B050"/>
                </a:solidFill>
                <a:latin typeface="Arial" panose="020B0604020202020204" pitchFamily="34" charset="0"/>
                <a:cs typeface="Arial" panose="020B0604020202020204" pitchFamily="34" charset="0"/>
              </a:rPr>
              <a:t> ● </a:t>
            </a:r>
            <a:r>
              <a:rPr lang="en-US" sz="1250" dirty="0" smtClean="0">
                <a:latin typeface="Arial" panose="020B0604020202020204" pitchFamily="34" charset="0"/>
                <a:cs typeface="Arial" panose="020B0604020202020204" pitchFamily="34" charset="0"/>
              </a:rPr>
              <a:t>demonstration </a:t>
            </a:r>
            <a:r>
              <a:rPr lang="en-US" sz="1250" dirty="0">
                <a:latin typeface="Arial" panose="020B0604020202020204" pitchFamily="34" charset="0"/>
                <a:cs typeface="Arial" panose="020B0604020202020204" pitchFamily="34" charset="0"/>
              </a:rPr>
              <a:t>of interactivity</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present </a:t>
            </a:r>
            <a:r>
              <a:rPr lang="en-US" sz="1250" dirty="0">
                <a:latin typeface="Arial" panose="020B0604020202020204" pitchFamily="34" charset="0"/>
                <a:cs typeface="Arial" panose="020B0604020202020204" pitchFamily="34" charset="0"/>
              </a:rPr>
              <a:t>the solution to the stakeholders</a:t>
            </a:r>
          </a:p>
          <a:p>
            <a:pPr>
              <a:buClr>
                <a:srgbClr val="00B050"/>
              </a:buClr>
              <a:tabLst>
                <a:tab pos="1792288" algn="l"/>
                <a:tab pos="3230563" algn="l"/>
                <a:tab pos="4668838" algn="l"/>
                <a:tab pos="6096000" algn="l"/>
              </a:tabLst>
            </a:pPr>
            <a:r>
              <a:rPr lang="en-US" sz="1250" b="1" dirty="0" smtClean="0">
                <a:latin typeface="Arial" panose="020B0604020202020204" pitchFamily="34" charset="0"/>
                <a:cs typeface="Arial" panose="020B0604020202020204" pitchFamily="34" charset="0"/>
              </a:rPr>
              <a:t>D1.3 - </a:t>
            </a:r>
            <a:r>
              <a:rPr lang="en-US" sz="1250" b="1" dirty="0">
                <a:latin typeface="Arial" panose="020B0604020202020204" pitchFamily="34" charset="0"/>
                <a:cs typeface="Arial" panose="020B0604020202020204" pitchFamily="34" charset="0"/>
              </a:rPr>
              <a:t>Review website components,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feedback</a:t>
            </a:r>
            <a:r>
              <a:rPr lang="en-US" sz="1250" dirty="0">
                <a:latin typeface="Arial" panose="020B0604020202020204" pitchFamily="34" charset="0"/>
                <a:cs typeface="Arial" panose="020B0604020202020204" pitchFamily="34" charset="0"/>
              </a:rPr>
              <a:t>, e.g.:</a:t>
            </a:r>
          </a:p>
          <a:p>
            <a:pPr marL="804863" lvl="1" indent="-354013">
              <a:buClr>
                <a:srgbClr val="00B050"/>
              </a:buClr>
              <a:buFont typeface="Wingdings" panose="05000000000000000000" pitchFamily="2"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Questionnaires	</a:t>
            </a:r>
            <a:r>
              <a:rPr lang="en-US" sz="1250" dirty="0" smtClean="0">
                <a:solidFill>
                  <a:srgbClr val="00B050"/>
                </a:solidFill>
                <a:latin typeface="Arial" panose="020B0604020202020204" pitchFamily="34" charset="0"/>
                <a:cs typeface="Arial" panose="020B0604020202020204" pitchFamily="34" charset="0"/>
              </a:rPr>
              <a:t>●  </a:t>
            </a:r>
            <a:r>
              <a:rPr lang="en-US" sz="1250" dirty="0" smtClean="0">
                <a:latin typeface="Arial" panose="020B0604020202020204" pitchFamily="34" charset="0"/>
                <a:cs typeface="Arial" panose="020B0604020202020204" pitchFamily="34" charset="0"/>
              </a:rPr>
              <a:t>verbal </a:t>
            </a:r>
            <a:r>
              <a:rPr lang="en-US" sz="1250" dirty="0">
                <a:latin typeface="Arial" panose="020B0604020202020204" pitchFamily="34" charset="0"/>
                <a:cs typeface="Arial" panose="020B0604020202020204" pitchFamily="34" charset="0"/>
              </a:rPr>
              <a:t>discussion</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identify </a:t>
            </a:r>
            <a:r>
              <a:rPr lang="en-US" sz="1250" dirty="0">
                <a:latin typeface="Arial" panose="020B0604020202020204" pitchFamily="34" charset="0"/>
                <a:cs typeface="Arial" panose="020B0604020202020204" pitchFamily="34" charset="0"/>
              </a:rPr>
              <a:t>criteria for feedback (e.g. appropriateness, clarity</a:t>
            </a:r>
            <a:r>
              <a:rPr lang="en-US" sz="1250" dirty="0" smtClean="0">
                <a:latin typeface="Arial" panose="020B0604020202020204" pitchFamily="34" charset="0"/>
                <a:cs typeface="Arial" panose="020B0604020202020204" pitchFamily="34" charset="0"/>
              </a:rPr>
              <a:t>, content</a:t>
            </a:r>
            <a:r>
              <a:rPr lang="en-US" sz="1250" dirty="0">
                <a:latin typeface="Arial" panose="020B0604020202020204" pitchFamily="34" charset="0"/>
                <a:cs typeface="Arial" panose="020B0604020202020204" pitchFamily="34" charset="0"/>
              </a:rPr>
              <a:t>, speeds, navigation, font choice, </a:t>
            </a:r>
            <a:r>
              <a:rPr lang="en-US" sz="1250" dirty="0" smtClean="0">
                <a:latin typeface="Arial" panose="020B0604020202020204" pitchFamily="34" charset="0"/>
                <a:cs typeface="Arial" panose="020B0604020202020204" pitchFamily="34" charset="0"/>
              </a:rPr>
              <a:t>colour combinations) analysis</a:t>
            </a:r>
            <a:endParaRPr lang="en-US" sz="125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250" dirty="0" smtClean="0">
                <a:latin typeface="Arial" panose="020B0604020202020204" pitchFamily="34" charset="0"/>
                <a:cs typeface="Arial" panose="020B0604020202020204" pitchFamily="34" charset="0"/>
              </a:rPr>
              <a:t>improvements </a:t>
            </a:r>
            <a:r>
              <a:rPr lang="en-US" sz="1250" dirty="0">
                <a:latin typeface="Arial" panose="020B0604020202020204" pitchFamily="34" charset="0"/>
                <a:cs typeface="Arial" panose="020B0604020202020204" pitchFamily="34" charset="0"/>
              </a:rPr>
              <a:t>(e.g. design, clarity, interactive response</a:t>
            </a:r>
            <a:r>
              <a:rPr lang="en-US" sz="1250" dirty="0" smtClean="0">
                <a:latin typeface="Arial" panose="020B0604020202020204" pitchFamily="34" charset="0"/>
                <a:cs typeface="Arial" panose="020B0604020202020204" pitchFamily="34" charset="0"/>
              </a:rPr>
              <a:t>, function</a:t>
            </a:r>
            <a:r>
              <a:rPr lang="en-US" sz="1250" dirty="0">
                <a:latin typeface="Arial" panose="020B0604020202020204" pitchFamily="34" charset="0"/>
                <a:cs typeface="Arial" panose="020B0604020202020204" pitchFamily="34" charset="0"/>
              </a:rPr>
              <a:t>)</a:t>
            </a:r>
            <a:endParaRPr lang="en-GB" sz="1250" b="1"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800" dirty="0" smtClean="0"/>
              <a:t>Assessment Criterion P1</a:t>
            </a:r>
            <a:endParaRPr lang="en-GB" dirty="0" smtClean="0"/>
          </a:p>
        </p:txBody>
      </p:sp>
    </p:spTree>
    <p:extLst>
      <p:ext uri="{BB962C8B-B14F-4D97-AF65-F5344CB8AC3E}">
        <p14:creationId xmlns:p14="http://schemas.microsoft.com/office/powerpoint/2010/main" val="761355059"/>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632311"/>
          </a:xfrm>
          <a:prstGeom prst="rect">
            <a:avLst/>
          </a:prstGeom>
        </p:spPr>
        <p:txBody>
          <a:bodyPr wrap="square">
            <a:spAutoFit/>
          </a:bodyPr>
          <a:lstStyle/>
          <a:p>
            <a:pPr>
              <a:buClr>
                <a:srgbClr val="00B050"/>
              </a:buClr>
            </a:pPr>
            <a:r>
              <a:rPr lang="en-US" sz="2000" b="1" dirty="0" smtClean="0">
                <a:latin typeface="Arial" panose="020B0604020202020204" pitchFamily="34" charset="0"/>
                <a:cs typeface="Arial" panose="020B0604020202020204" pitchFamily="34" charset="0"/>
              </a:rPr>
              <a:t>LO3 </a:t>
            </a:r>
            <a:r>
              <a:rPr lang="en-US" sz="2000" dirty="0" smtClean="0">
                <a:latin typeface="Arial" panose="020B0604020202020204" pitchFamily="34" charset="0"/>
                <a:cs typeface="Arial" panose="020B0604020202020204" pitchFamily="34" charset="0"/>
              </a:rPr>
              <a:t>- Be able to create or modify components of websites to meet business needs</a:t>
            </a:r>
            <a:endParaRPr lang="en-US" sz="2000" dirty="0">
              <a:latin typeface="Arial" panose="020B0604020202020204" pitchFamily="34" charset="0"/>
              <a:cs typeface="Arial" panose="020B0604020202020204" pitchFamily="34" charset="0"/>
            </a:endParaRPr>
          </a:p>
          <a:p>
            <a:pPr marL="354013" indent="-354013">
              <a:buClr>
                <a:srgbClr val="00B050"/>
              </a:buClr>
              <a:buFont typeface="Wingdings 3" panose="05040102010807070707" pitchFamily="18" charset="2"/>
              <a:buChar char=""/>
            </a:pPr>
            <a:r>
              <a:rPr lang="en-US" sz="2000" dirty="0" smtClean="0">
                <a:latin typeface="Arial" panose="020B0604020202020204" pitchFamily="34" charset="0"/>
                <a:cs typeface="Arial" panose="020B0604020202020204" pitchFamily="34" charset="0"/>
              </a:rPr>
              <a:t>This </a:t>
            </a:r>
            <a:r>
              <a:rPr lang="en-US" sz="2000" dirty="0">
                <a:latin typeface="Arial" panose="020B0604020202020204" pitchFamily="34" charset="0"/>
                <a:cs typeface="Arial" panose="020B0604020202020204" pitchFamily="34" charset="0"/>
              </a:rPr>
              <a:t>learning outcome is about the learners creating or modifying website components to meet the revised business needs.</a:t>
            </a:r>
          </a:p>
          <a:p>
            <a:pPr marL="354013" indent="-354013">
              <a:buClr>
                <a:srgbClr val="00B050"/>
              </a:buClr>
              <a:buFont typeface="Wingdings 3" panose="05040102010807070707" pitchFamily="18" charset="2"/>
              <a:buChar char=""/>
            </a:pPr>
            <a:r>
              <a:rPr lang="en-US" sz="2000" b="1" dirty="0">
                <a:latin typeface="Arial" panose="020B0604020202020204" pitchFamily="34" charset="0"/>
                <a:cs typeface="Arial" panose="020B0604020202020204" pitchFamily="34" charset="0"/>
              </a:rPr>
              <a:t>P4</a:t>
            </a:r>
            <a:r>
              <a:rPr lang="en-US" sz="2000" dirty="0">
                <a:latin typeface="Arial" panose="020B0604020202020204" pitchFamily="34" charset="0"/>
                <a:cs typeface="Arial" panose="020B0604020202020204" pitchFamily="34" charset="0"/>
              </a:rPr>
              <a:t>: Learners should create or modify the website components based on the plans produced for LO2. Evidence for this would be the created or modified components.</a:t>
            </a:r>
          </a:p>
          <a:p>
            <a:pPr marL="354013" indent="-354013">
              <a:buClr>
                <a:srgbClr val="00B050"/>
              </a:buClr>
              <a:buFont typeface="Wingdings 3" panose="05040102010807070707" pitchFamily="18" charset="2"/>
              <a:buChar char=""/>
            </a:pPr>
            <a:r>
              <a:rPr lang="en-US" sz="2000" b="1" dirty="0">
                <a:latin typeface="Arial" panose="020B0604020202020204" pitchFamily="34" charset="0"/>
                <a:cs typeface="Arial" panose="020B0604020202020204" pitchFamily="34" charset="0"/>
              </a:rPr>
              <a:t>M2</a:t>
            </a:r>
            <a:r>
              <a:rPr lang="en-US" sz="2000" dirty="0">
                <a:latin typeface="Arial" panose="020B0604020202020204" pitchFamily="34" charset="0"/>
                <a:cs typeface="Arial" panose="020B0604020202020204" pitchFamily="34" charset="0"/>
              </a:rPr>
              <a:t>: Learners should present their website components to stakeholders for approval. Evidence could be a report, presentation or a recording of the presentation to stakeholders.</a:t>
            </a:r>
          </a:p>
          <a:p>
            <a:pPr marL="354013" indent="-354013">
              <a:buClr>
                <a:srgbClr val="00B050"/>
              </a:buClr>
              <a:buFont typeface="Wingdings 3" panose="05040102010807070707" pitchFamily="18" charset="2"/>
              <a:buChar char=""/>
            </a:pPr>
            <a:r>
              <a:rPr lang="en-US" sz="2000" b="1" dirty="0" smtClean="0">
                <a:latin typeface="Arial" panose="020B0604020202020204" pitchFamily="34" charset="0"/>
                <a:cs typeface="Arial" panose="020B0604020202020204" pitchFamily="34" charset="0"/>
              </a:rPr>
              <a:t>D1</a:t>
            </a:r>
            <a:r>
              <a:rPr lang="en-US" sz="2000" dirty="0" smtClean="0">
                <a:latin typeface="Arial" panose="020B0604020202020204" pitchFamily="34" charset="0"/>
                <a:cs typeface="Arial" panose="020B0604020202020204" pitchFamily="34" charset="0"/>
              </a:rPr>
              <a:t>: Learners are required to recommend changes to the website components based on the stakeholder feedback received. Evidence for this could be a report or presentation together with completed questionnaires from stakeholders which learners have analysed.</a:t>
            </a:r>
            <a:endParaRPr lang="en-GB" sz="2000" b="1"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Assessment Criterion P4, M2, D1</a:t>
            </a:r>
            <a:endParaRPr lang="en-GB" sz="4000" dirty="0" smtClean="0"/>
          </a:p>
        </p:txBody>
      </p:sp>
    </p:spTree>
    <p:extLst>
      <p:ext uri="{BB962C8B-B14F-4D97-AF65-F5344CB8AC3E}">
        <p14:creationId xmlns:p14="http://schemas.microsoft.com/office/powerpoint/2010/main" val="48068008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7054624" cy="5539978"/>
          </a:xfrm>
          <a:prstGeom prst="rect">
            <a:avLst/>
          </a:prstGeom>
        </p:spPr>
        <p:txBody>
          <a:bodyPr wrap="square">
            <a:spAutoFit/>
          </a:bodyPr>
          <a:lstStyle/>
          <a:p>
            <a:pPr marL="342900" indent="-342900">
              <a:buClr>
                <a:srgbClr val="00B050"/>
              </a:buClr>
              <a:buFont typeface="Wingdings 3" panose="05040102010807070707" pitchFamily="18" charset="2"/>
              <a:buChar char=""/>
            </a:pPr>
            <a:r>
              <a:rPr lang="en-US" sz="1770" dirty="0" smtClean="0"/>
              <a:t>In </a:t>
            </a:r>
            <a:r>
              <a:rPr lang="en-US" sz="1770" dirty="0"/>
              <a:t>order to secure financial approval for your proposed homepage improvements you have </a:t>
            </a:r>
            <a:r>
              <a:rPr lang="en-US" sz="1770" dirty="0" smtClean="0"/>
              <a:t>been asked </a:t>
            </a:r>
            <a:r>
              <a:rPr lang="en-US" sz="1770" dirty="0"/>
              <a:t>by the SMT to present your ideas to the Progress Academy Board of Governors.</a:t>
            </a:r>
          </a:p>
          <a:p>
            <a:pPr marL="342900" indent="-342900">
              <a:buClr>
                <a:srgbClr val="00B050"/>
              </a:buClr>
              <a:buFont typeface="Wingdings 3" panose="05040102010807070707" pitchFamily="18" charset="2"/>
              <a:buChar char=""/>
            </a:pPr>
            <a:r>
              <a:rPr lang="en-US" sz="1770" dirty="0"/>
              <a:t>You will now need to create or modify the website components identified in Task 2</a:t>
            </a:r>
            <a:r>
              <a:rPr lang="en-US" sz="1770" dirty="0" smtClean="0"/>
              <a:t>.</a:t>
            </a:r>
          </a:p>
          <a:p>
            <a:pPr marL="342900" indent="-342900">
              <a:buClr>
                <a:srgbClr val="00B050"/>
              </a:buClr>
              <a:buFont typeface="Wingdings 3" panose="05040102010807070707" pitchFamily="18" charset="2"/>
              <a:buChar char=""/>
            </a:pPr>
            <a:r>
              <a:rPr lang="en-US" sz="1770" dirty="0" smtClean="0">
                <a:latin typeface="Arial" panose="020B0604020202020204" pitchFamily="34" charset="0"/>
                <a:cs typeface="Arial" panose="020B0604020202020204" pitchFamily="34" charset="0"/>
              </a:rPr>
              <a:t>For this you need only create the home page but in order to make it easier for the proposal, this page should be laid out and working as best as possible.</a:t>
            </a:r>
          </a:p>
          <a:p>
            <a:pPr marL="342900" indent="-342900">
              <a:buClr>
                <a:srgbClr val="00B050"/>
              </a:buClr>
              <a:buFont typeface="Wingdings 3" panose="05040102010807070707" pitchFamily="18" charset="2"/>
              <a:buChar char=""/>
            </a:pPr>
            <a:r>
              <a:rPr lang="en-US" sz="1770" dirty="0" smtClean="0">
                <a:latin typeface="Arial" panose="020B0604020202020204" pitchFamily="34" charset="0"/>
                <a:cs typeface="Arial" panose="020B0604020202020204" pitchFamily="34" charset="0"/>
              </a:rPr>
              <a:t>Using a web package, or HTML, you should make the home page with the following elements:</a:t>
            </a:r>
          </a:p>
          <a:p>
            <a:pPr marL="800100" lvl="1" indent="-342900">
              <a:buClr>
                <a:srgbClr val="00B050"/>
              </a:buClr>
              <a:buFont typeface="Wingdings 3" panose="05040102010807070707" pitchFamily="18" charset="2"/>
              <a:buChar char=""/>
            </a:pPr>
            <a:r>
              <a:rPr lang="en-US" sz="1770" dirty="0" smtClean="0">
                <a:latin typeface="Arial" panose="020B0604020202020204" pitchFamily="34" charset="0"/>
                <a:cs typeface="Arial" panose="020B0604020202020204" pitchFamily="34" charset="0"/>
              </a:rPr>
              <a:t>Navigation links (buttons) to other pages, email link, images (take these off the internet), table, contact details, house style, form with a submit button, text content (take this off your own school page).</a:t>
            </a:r>
          </a:p>
          <a:p>
            <a:pPr marL="342900" indent="-342900">
              <a:buClr>
                <a:srgbClr val="00B050"/>
              </a:buClr>
              <a:buFont typeface="Wingdings 3" panose="05040102010807070707" pitchFamily="18" charset="2"/>
              <a:buChar char=""/>
            </a:pPr>
            <a:r>
              <a:rPr lang="en-US" sz="1770" dirty="0" smtClean="0">
                <a:latin typeface="Arial" panose="020B0604020202020204" pitchFamily="34" charset="0"/>
                <a:cs typeface="Arial" panose="020B0604020202020204" pitchFamily="34" charset="0"/>
              </a:rPr>
              <a:t>These do not necessarily need to be working but should show some semblance of functionality.</a:t>
            </a:r>
          </a:p>
          <a:p>
            <a:pPr>
              <a:buClr>
                <a:srgbClr val="00B050"/>
              </a:buClr>
            </a:pPr>
            <a:r>
              <a:rPr lang="en-US" sz="1770" b="1" dirty="0" smtClean="0">
                <a:solidFill>
                  <a:srgbClr val="FF0000"/>
                </a:solidFill>
                <a:latin typeface="Arial" panose="020B0604020202020204" pitchFamily="34" charset="0"/>
                <a:cs typeface="Arial" panose="020B0604020202020204" pitchFamily="34" charset="0"/>
              </a:rPr>
              <a:t>P4.1 – Task 01 - </a:t>
            </a:r>
            <a:r>
              <a:rPr lang="en-US" sz="1770" dirty="0" smtClean="0">
                <a:solidFill>
                  <a:srgbClr val="FF0000"/>
                </a:solidFill>
                <a:latin typeface="Arial" panose="020B0604020202020204" pitchFamily="34" charset="0"/>
                <a:cs typeface="Arial" panose="020B0604020202020204" pitchFamily="34" charset="0"/>
              </a:rPr>
              <a:t>Create a modified page based on LO2 that suits the needs of your target audience.</a:t>
            </a:r>
          </a:p>
          <a:p>
            <a:pPr marL="342900" indent="-342900">
              <a:buClr>
                <a:srgbClr val="00B050"/>
              </a:buClr>
              <a:buFont typeface="Wingdings 3" panose="05040102010807070707" pitchFamily="18" charset="2"/>
              <a:buChar char=""/>
            </a:pPr>
            <a:r>
              <a:rPr lang="en-US" sz="1770" dirty="0" smtClean="0">
                <a:latin typeface="Arial" panose="020B0604020202020204" pitchFamily="34" charset="0"/>
                <a:cs typeface="Arial" panose="020B0604020202020204" pitchFamily="34" charset="0"/>
              </a:rPr>
              <a:t>You should use one double lesson to follow the </a:t>
            </a:r>
            <a:r>
              <a:rPr lang="en-US" sz="1770" dirty="0" smtClean="0">
                <a:latin typeface="Arial" panose="020B0604020202020204" pitchFamily="34" charset="0"/>
                <a:cs typeface="Arial" panose="020B0604020202020204" pitchFamily="34" charset="0"/>
                <a:hlinkClick r:id="rId3" action="ppaction://hlinkpres?slideindex=1&amp;slidetitle="/>
              </a:rPr>
              <a:t>guide here </a:t>
            </a:r>
            <a:r>
              <a:rPr lang="en-US" sz="1770" dirty="0" smtClean="0">
                <a:latin typeface="Arial" panose="020B0604020202020204" pitchFamily="34" charset="0"/>
                <a:cs typeface="Arial" panose="020B0604020202020204" pitchFamily="34" charset="0"/>
              </a:rPr>
              <a:t>to create a page that suits your needs.</a:t>
            </a:r>
            <a:endParaRPr lang="en-US" sz="1770"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3000" dirty="0" smtClean="0"/>
              <a:t>P4.1 – Create a Modified Page Based on Plans</a:t>
            </a:r>
            <a:endParaRPr lang="en-GB" sz="30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4"/>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4"/>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4"/>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4"/>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4"/>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4"/>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4"/>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758686"/>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7054624" cy="5610767"/>
          </a:xfrm>
          <a:prstGeom prst="rect">
            <a:avLst/>
          </a:prstGeom>
        </p:spPr>
        <p:txBody>
          <a:bodyPr wrap="square">
            <a:spAutoFit/>
          </a:bodyPr>
          <a:lstStyle/>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For the second part of the merit criteria you will need to obtain </a:t>
            </a:r>
            <a:r>
              <a:rPr lang="en-US" sz="1630" dirty="0">
                <a:latin typeface="Arial" panose="020B0604020202020204" pitchFamily="34" charset="0"/>
                <a:cs typeface="Arial" panose="020B0604020202020204" pitchFamily="34" charset="0"/>
              </a:rPr>
              <a:t>feedback from </a:t>
            </a:r>
            <a:r>
              <a:rPr lang="en-US" sz="1630" dirty="0" smtClean="0">
                <a:latin typeface="Arial" panose="020B0604020202020204" pitchFamily="34" charset="0"/>
                <a:cs typeface="Arial" panose="020B0604020202020204" pitchFamily="34" charset="0"/>
              </a:rPr>
              <a:t>audience on your Page. To do this you should create a questionnaire that includes at least 10 questions, 6 can be yes/no questions (quantitative). These could include questions asked about:</a:t>
            </a:r>
          </a:p>
          <a:p>
            <a:pPr marL="804863" lvl="1" indent="-450850">
              <a:buClr>
                <a:srgbClr val="00B050"/>
              </a:buClr>
              <a:buFont typeface="Wingdings 3" panose="05040102010807070707" pitchFamily="18" charset="2"/>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Quality, layout, content, ease of use, use of images, location of navigation, accessibility features, functionality.</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2 of the questions should be about what the user thinks of the webpage in terms of meeting the needs of the target audience (qualitative) and could include questions such as:</a:t>
            </a:r>
          </a:p>
          <a:p>
            <a:pPr marL="804863" lvl="1" indent="-450850">
              <a:buClr>
                <a:srgbClr val="00B050"/>
              </a:buClr>
              <a:buFont typeface="Wingdings 3" panose="05040102010807070707" pitchFamily="18" charset="2"/>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Why it meets the needs of the audience, how does the layout make it easier to navigate, does consistency of the pages help.</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The last two questions should be about improvements that should be suggested, these are important for the later part of this unit. These may be simple suggestions on your questionnaire but you should aim for these suggested improvements to be substantial enough and technically possible to allow you to make some modifications to your website.</a:t>
            </a:r>
          </a:p>
          <a:p>
            <a:pPr>
              <a:buClr>
                <a:srgbClr val="00B050"/>
              </a:buClr>
              <a:tabLst>
                <a:tab pos="1792288" algn="l"/>
                <a:tab pos="3230563" algn="l"/>
                <a:tab pos="4668838" algn="l"/>
                <a:tab pos="6096000" algn="l"/>
              </a:tabLst>
            </a:pPr>
            <a:r>
              <a:rPr lang="en-US" sz="1630" b="1" dirty="0" smtClean="0">
                <a:solidFill>
                  <a:srgbClr val="FF0000"/>
                </a:solidFill>
                <a:latin typeface="Arial" panose="020B0604020202020204" pitchFamily="34" charset="0"/>
                <a:cs typeface="Arial" panose="020B0604020202020204" pitchFamily="34" charset="0"/>
              </a:rPr>
              <a:t>M2.1 – Task 02 - </a:t>
            </a:r>
            <a:r>
              <a:rPr lang="en-US" sz="1630" dirty="0" smtClean="0">
                <a:solidFill>
                  <a:srgbClr val="FF0000"/>
                </a:solidFill>
                <a:latin typeface="Arial" panose="020B0604020202020204" pitchFamily="34" charset="0"/>
                <a:cs typeface="Arial" panose="020B0604020202020204" pitchFamily="34" charset="0"/>
              </a:rPr>
              <a:t>Create a questionnaire to obtain </a:t>
            </a:r>
            <a:r>
              <a:rPr lang="en-US" sz="1630" dirty="0">
                <a:solidFill>
                  <a:srgbClr val="FF0000"/>
                </a:solidFill>
                <a:latin typeface="Arial" panose="020B0604020202020204" pitchFamily="34" charset="0"/>
                <a:cs typeface="Arial" panose="020B0604020202020204" pitchFamily="34" charset="0"/>
              </a:rPr>
              <a:t>feedback from </a:t>
            </a:r>
            <a:r>
              <a:rPr lang="en-US" sz="1630" dirty="0" smtClean="0">
                <a:solidFill>
                  <a:srgbClr val="FF0000"/>
                </a:solidFill>
                <a:latin typeface="Arial" panose="020B0604020202020204" pitchFamily="34" charset="0"/>
                <a:cs typeface="Arial" panose="020B0604020202020204" pitchFamily="34" charset="0"/>
              </a:rPr>
              <a:t>audience.</a:t>
            </a:r>
          </a:p>
          <a:p>
            <a:pPr marL="354013" indent="-354013">
              <a:buClr>
                <a:srgbClr val="00B050"/>
              </a:buClr>
              <a:buSzPct val="68000"/>
              <a:buFont typeface="Arial" panose="020B0604020202020204" pitchFamily="34" charset="0"/>
              <a:buChar char="►"/>
              <a:tabLst>
                <a:tab pos="1792288" algn="l"/>
                <a:tab pos="3230563" algn="l"/>
                <a:tab pos="4668838" algn="l"/>
                <a:tab pos="6096000" algn="l"/>
              </a:tabLst>
            </a:pPr>
            <a:r>
              <a:rPr lang="en-US" sz="1630" dirty="0" smtClean="0">
                <a:latin typeface="Arial" panose="020B0604020202020204" pitchFamily="34" charset="0"/>
                <a:cs typeface="Arial" panose="020B0604020202020204" pitchFamily="34" charset="0"/>
              </a:rPr>
              <a:t>I would suggest you create one questionnaire and print it 3 times for three students to fill in, this way your suggested improvements will likely be more applicable and possible to achieve.</a:t>
            </a:r>
            <a:endParaRPr lang="en-US" sz="1630"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7920880" cy="548680"/>
          </a:xfrm>
        </p:spPr>
        <p:txBody>
          <a:bodyPr>
            <a:noAutofit/>
          </a:bodyPr>
          <a:lstStyle/>
          <a:p>
            <a:r>
              <a:rPr lang="en-US" sz="3000" dirty="0" smtClean="0"/>
              <a:t>M2.1 – Obtain feedback on the Modified Page</a:t>
            </a:r>
            <a:endParaRPr lang="en-GB" sz="30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2684191"/>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7054624" cy="5586145"/>
          </a:xfrm>
          <a:prstGeom prst="rect">
            <a:avLst/>
          </a:prstGeom>
        </p:spPr>
        <p:txBody>
          <a:bodyPr wrap="square">
            <a:spAutoFit/>
          </a:bodyPr>
          <a:lstStyle/>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Once you have completed the web page (pages) you will need to present your website improvement to your client with an explanation of how the layout meets the users needs more successfully than their creation. Each element should be described on a separate slide with some annotation and speaker notes.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When creating the presentation, you will be graded on the following:</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Format </a:t>
            </a:r>
            <a:r>
              <a:rPr lang="en-US" sz="1700" dirty="0">
                <a:latin typeface="Arial" panose="020B0604020202020204" pitchFamily="34" charset="0"/>
                <a:cs typeface="Arial" panose="020B0604020202020204" pitchFamily="34" charset="0"/>
              </a:rPr>
              <a:t>of </a:t>
            </a:r>
            <a:r>
              <a:rPr lang="en-US" sz="1700" dirty="0" smtClean="0">
                <a:latin typeface="Arial" panose="020B0604020202020204" pitchFamily="34" charset="0"/>
                <a:cs typeface="Arial" panose="020B0604020202020204" pitchFamily="34" charset="0"/>
              </a:rPr>
              <a:t>presentation – use a template, make the screenshots large enough to see, limit the words on the page but produce good notes to help describe why your version is more suitable.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Content </a:t>
            </a:r>
            <a:r>
              <a:rPr lang="en-US" sz="1700" dirty="0">
                <a:latin typeface="Arial" panose="020B0604020202020204" pitchFamily="34" charset="0"/>
                <a:cs typeface="Arial" panose="020B0604020202020204" pitchFamily="34" charset="0"/>
              </a:rPr>
              <a:t>of </a:t>
            </a:r>
            <a:r>
              <a:rPr lang="en-US" sz="1700" dirty="0" smtClean="0">
                <a:latin typeface="Arial" panose="020B0604020202020204" pitchFamily="34" charset="0"/>
                <a:cs typeface="Arial" panose="020B0604020202020204" pitchFamily="34" charset="0"/>
              </a:rPr>
              <a:t>presentation – You need slides </a:t>
            </a:r>
            <a:r>
              <a:rPr lang="en-US" sz="1700" dirty="0">
                <a:latin typeface="Arial" panose="020B0604020202020204" pitchFamily="34" charset="0"/>
                <a:cs typeface="Arial" panose="020B0604020202020204" pitchFamily="34" charset="0"/>
              </a:rPr>
              <a:t>on </a:t>
            </a:r>
          </a:p>
          <a:p>
            <a:pPr marL="896938" lvl="1"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Navigation </a:t>
            </a:r>
            <a:r>
              <a:rPr lang="en-US" sz="1700" dirty="0">
                <a:latin typeface="Arial" panose="020B0604020202020204" pitchFamily="34" charset="0"/>
                <a:cs typeface="Arial" panose="020B0604020202020204" pitchFamily="34" charset="0"/>
              </a:rPr>
              <a:t>links (buttons) to other pages, email link, images (take these off the internet), table, contact details, house style, form with a submit button, text content (take this off your own school page</a:t>
            </a:r>
            <a:r>
              <a:rPr lang="en-US" sz="1700" dirty="0" smtClean="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00" dirty="0" smtClean="0">
                <a:latin typeface="Arial" panose="020B0604020202020204" pitchFamily="34" charset="0"/>
                <a:cs typeface="Arial" panose="020B0604020202020204" pitchFamily="34" charset="0"/>
              </a:rPr>
              <a:t>Target audience – Each slide needs to say how it meets the needs of the audience, keep parents and students in mind.</a:t>
            </a:r>
          </a:p>
          <a:p>
            <a:pPr>
              <a:buClr>
                <a:srgbClr val="00B050"/>
              </a:buClr>
              <a:tabLst>
                <a:tab pos="1792288" algn="l"/>
                <a:tab pos="3230563" algn="l"/>
                <a:tab pos="4668838" algn="l"/>
                <a:tab pos="6096000" algn="l"/>
              </a:tabLst>
            </a:pPr>
            <a:r>
              <a:rPr lang="en-US" sz="1700" b="1" dirty="0" smtClean="0">
                <a:solidFill>
                  <a:srgbClr val="FF0000"/>
                </a:solidFill>
                <a:latin typeface="Arial" panose="020B0604020202020204" pitchFamily="34" charset="0"/>
                <a:cs typeface="Arial" panose="020B0604020202020204" pitchFamily="34" charset="0"/>
              </a:rPr>
              <a:t>M2.2 – Task 03 - </a:t>
            </a:r>
            <a:r>
              <a:rPr lang="en-US" sz="1700" dirty="0">
                <a:solidFill>
                  <a:srgbClr val="FF0000"/>
                </a:solidFill>
                <a:latin typeface="Arial" panose="020B0604020202020204" pitchFamily="34" charset="0"/>
                <a:cs typeface="Arial" panose="020B0604020202020204" pitchFamily="34" charset="0"/>
              </a:rPr>
              <a:t>Plan and present the </a:t>
            </a:r>
            <a:r>
              <a:rPr lang="en-US" sz="1700" dirty="0" smtClean="0">
                <a:solidFill>
                  <a:srgbClr val="FF0000"/>
                </a:solidFill>
                <a:latin typeface="Arial" panose="020B0604020202020204" pitchFamily="34" charset="0"/>
                <a:cs typeface="Arial" panose="020B0604020202020204" pitchFamily="34" charset="0"/>
              </a:rPr>
              <a:t>solution to your client (Teacher) using speaker notes.</a:t>
            </a:r>
          </a:p>
          <a:p>
            <a:pPr>
              <a:buClr>
                <a:srgbClr val="00B050"/>
              </a:buClr>
              <a:tabLst>
                <a:tab pos="1792288" algn="l"/>
                <a:tab pos="3230563" algn="l"/>
                <a:tab pos="4668838" algn="l"/>
                <a:tab pos="6096000" algn="l"/>
              </a:tabLst>
            </a:pPr>
            <a:r>
              <a:rPr lang="en-US" sz="1700" b="1" dirty="0" smtClean="0">
                <a:solidFill>
                  <a:srgbClr val="FF0000"/>
                </a:solidFill>
                <a:latin typeface="Arial" panose="020B0604020202020204" pitchFamily="34" charset="0"/>
                <a:cs typeface="Arial" panose="020B0604020202020204" pitchFamily="34" charset="0"/>
              </a:rPr>
              <a:t>M2.3 </a:t>
            </a:r>
            <a:r>
              <a:rPr lang="en-US" sz="1700" b="1" dirty="0">
                <a:solidFill>
                  <a:srgbClr val="FF0000"/>
                </a:solidFill>
                <a:latin typeface="Arial" panose="020B0604020202020204" pitchFamily="34" charset="0"/>
                <a:cs typeface="Arial" panose="020B0604020202020204" pitchFamily="34" charset="0"/>
              </a:rPr>
              <a:t>– Task </a:t>
            </a:r>
            <a:r>
              <a:rPr lang="en-US" sz="1700" b="1" dirty="0" smtClean="0">
                <a:solidFill>
                  <a:srgbClr val="FF0000"/>
                </a:solidFill>
                <a:latin typeface="Arial" panose="020B0604020202020204" pitchFamily="34" charset="0"/>
                <a:cs typeface="Arial" panose="020B0604020202020204" pitchFamily="34" charset="0"/>
              </a:rPr>
              <a:t>04 </a:t>
            </a:r>
            <a:r>
              <a:rPr lang="en-US" sz="1700" b="1" dirty="0">
                <a:solidFill>
                  <a:srgbClr val="FF0000"/>
                </a:solidFill>
                <a:latin typeface="Arial" panose="020B0604020202020204" pitchFamily="34" charset="0"/>
                <a:cs typeface="Arial" panose="020B0604020202020204" pitchFamily="34" charset="0"/>
              </a:rPr>
              <a:t>- </a:t>
            </a:r>
            <a:r>
              <a:rPr lang="en-US" sz="1700" dirty="0">
                <a:solidFill>
                  <a:srgbClr val="FF0000"/>
                </a:solidFill>
                <a:latin typeface="Arial" panose="020B0604020202020204" pitchFamily="34" charset="0"/>
                <a:cs typeface="Arial" panose="020B0604020202020204" pitchFamily="34" charset="0"/>
              </a:rPr>
              <a:t>Create a questionnaire to obtain feedback from audience</a:t>
            </a:r>
            <a:r>
              <a:rPr lang="en-US" sz="1700" dirty="0" smtClean="0">
                <a:solidFill>
                  <a:srgbClr val="FF0000"/>
                </a:solidFill>
                <a:latin typeface="Arial" panose="020B0604020202020204" pitchFamily="34" charset="0"/>
                <a:cs typeface="Arial" panose="020B0604020202020204" pitchFamily="34" charset="0"/>
              </a:rPr>
              <a:t>.</a:t>
            </a:r>
            <a:endParaRPr lang="en-US" sz="1700" dirty="0">
              <a:solidFill>
                <a:srgbClr val="FF0000"/>
              </a:solidFill>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3000" dirty="0" smtClean="0"/>
              <a:t>M2.2 – Present a Modified Page Based on Plans</a:t>
            </a:r>
            <a:endParaRPr lang="en-GB" sz="30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179524"/>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1672" y="1052736"/>
            <a:ext cx="7054624" cy="5755422"/>
          </a:xfrm>
          <a:prstGeom prst="rect">
            <a:avLst/>
          </a:prstGeom>
        </p:spPr>
        <p:txBody>
          <a:bodyPr wrap="square">
            <a:spAutoFit/>
          </a:bodyPr>
          <a:lstStyle/>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dirty="0" smtClean="0">
                <a:latin typeface="Arial" panose="020B0604020202020204" pitchFamily="34" charset="0"/>
                <a:cs typeface="Arial" panose="020B0604020202020204" pitchFamily="34" charset="0"/>
              </a:rPr>
              <a:t>The webpage you have created will not be completely functional but will have content, layout and some working compliant features. But you will have created something limited that will not make it as good as a fully functional school website. This is expected, all school sites are different.</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dirty="0" smtClean="0">
                <a:latin typeface="Arial" panose="020B0604020202020204" pitchFamily="34" charset="0"/>
                <a:cs typeface="Arial" panose="020B0604020202020204" pitchFamily="34" charset="0"/>
              </a:rPr>
              <a:t>For D1.1 you are expected to review your own page and recommend improvements beyond your capacity to make a completed website like this be exceptional. You will not be expected to carry these out. These suggestions need to be based on the following criteria:</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Appropriateness</a:t>
            </a:r>
            <a:r>
              <a:rPr lang="en-US" sz="1600" dirty="0" smtClean="0">
                <a:latin typeface="Arial" panose="020B0604020202020204" pitchFamily="34" charset="0"/>
                <a:cs typeface="Arial" panose="020B0604020202020204" pitchFamily="34" charset="0"/>
              </a:rPr>
              <a:t> – How could it better meet the needs of parents and prospective parents.</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Clarity</a:t>
            </a:r>
            <a:r>
              <a:rPr lang="en-US" sz="1600" dirty="0" smtClean="0">
                <a:latin typeface="Arial" panose="020B0604020202020204" pitchFamily="34" charset="0"/>
                <a:cs typeface="Arial" panose="020B0604020202020204" pitchFamily="34" charset="0"/>
              </a:rPr>
              <a:t> – How could it be easier to read the content on the page or make the content stand out more.</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Content</a:t>
            </a:r>
            <a:r>
              <a:rPr lang="en-US" sz="1600" dirty="0" smtClean="0">
                <a:latin typeface="Arial" panose="020B0604020202020204" pitchFamily="34" charset="0"/>
                <a:cs typeface="Arial" panose="020B0604020202020204" pitchFamily="34" charset="0"/>
              </a:rPr>
              <a:t> – What additional content do you think could promote the school better than text.</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Speed</a:t>
            </a:r>
            <a:r>
              <a:rPr lang="en-US" sz="1600" dirty="0" smtClean="0">
                <a:latin typeface="Arial" panose="020B0604020202020204" pitchFamily="34" charset="0"/>
                <a:cs typeface="Arial" panose="020B0604020202020204" pitchFamily="34" charset="0"/>
              </a:rPr>
              <a:t> – How could you improve the speed of loading without reducing down the quality of the page.</a:t>
            </a:r>
            <a:endParaRPr lang="en-US" sz="1600" dirty="0">
              <a:latin typeface="Arial" panose="020B0604020202020204" pitchFamily="34" charset="0"/>
              <a:cs typeface="Arial" panose="020B0604020202020204" pitchFamily="34" charset="0"/>
            </a:endParaRP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Navigation</a:t>
            </a:r>
            <a:r>
              <a:rPr lang="en-US" sz="1600" dirty="0" smtClean="0">
                <a:latin typeface="Arial" panose="020B0604020202020204" pitchFamily="34" charset="0"/>
                <a:cs typeface="Arial" panose="020B0604020202020204" pitchFamily="34" charset="0"/>
              </a:rPr>
              <a:t> – How could the linking system be less cluttered but still functional.</a:t>
            </a:r>
          </a:p>
          <a:p>
            <a:pPr marL="354013" indent="-354013">
              <a:buClr>
                <a:srgbClr val="00B050"/>
              </a:buClr>
              <a:buFont typeface="Wingdings 3" panose="05040102010807070707" pitchFamily="18" charset="2"/>
              <a:buChar char=""/>
              <a:tabLst>
                <a:tab pos="1792288" algn="l"/>
                <a:tab pos="3230563" algn="l"/>
                <a:tab pos="4668838" algn="l"/>
                <a:tab pos="6096000" algn="l"/>
              </a:tabLst>
            </a:pPr>
            <a:r>
              <a:rPr lang="en-US" sz="1600" b="1" dirty="0" smtClean="0">
                <a:latin typeface="Arial" panose="020B0604020202020204" pitchFamily="34" charset="0"/>
                <a:cs typeface="Arial" panose="020B0604020202020204" pitchFamily="34" charset="0"/>
              </a:rPr>
              <a:t>Aesthetics</a:t>
            </a:r>
            <a:r>
              <a:rPr lang="en-US" sz="1600" dirty="0" smtClean="0">
                <a:latin typeface="Arial" panose="020B0604020202020204" pitchFamily="34" charset="0"/>
                <a:cs typeface="Arial" panose="020B0604020202020204" pitchFamily="34" charset="0"/>
              </a:rPr>
              <a:t> – How could the way the page looks be improved and still make it readable.</a:t>
            </a:r>
          </a:p>
          <a:p>
            <a:pPr>
              <a:buClr>
                <a:srgbClr val="00B050"/>
              </a:buClr>
              <a:tabLst>
                <a:tab pos="1792288" algn="l"/>
                <a:tab pos="3230563" algn="l"/>
                <a:tab pos="4668838" algn="l"/>
                <a:tab pos="6096000" algn="l"/>
              </a:tabLst>
            </a:pPr>
            <a:r>
              <a:rPr lang="en-US" sz="1600" b="1" dirty="0">
                <a:solidFill>
                  <a:srgbClr val="FF0000"/>
                </a:solidFill>
                <a:latin typeface="Arial" panose="020B0604020202020204" pitchFamily="34" charset="0"/>
                <a:cs typeface="Arial" panose="020B0604020202020204" pitchFamily="34" charset="0"/>
              </a:rPr>
              <a:t>D1.1 </a:t>
            </a:r>
            <a:r>
              <a:rPr lang="en-US" sz="1600" b="1" dirty="0" smtClean="0">
                <a:solidFill>
                  <a:srgbClr val="FF0000"/>
                </a:solidFill>
                <a:latin typeface="Arial" panose="020B0604020202020204" pitchFamily="34" charset="0"/>
                <a:cs typeface="Arial" panose="020B0604020202020204" pitchFamily="34" charset="0"/>
              </a:rPr>
              <a:t>– Task 05 - </a:t>
            </a:r>
            <a:r>
              <a:rPr lang="en-US" sz="1600" dirty="0" smtClean="0">
                <a:solidFill>
                  <a:srgbClr val="FF0000"/>
                </a:solidFill>
                <a:latin typeface="Arial" panose="020B0604020202020204" pitchFamily="34" charset="0"/>
                <a:cs typeface="Arial" panose="020B0604020202020204" pitchFamily="34" charset="0"/>
              </a:rPr>
              <a:t>Create a report that recommends </a:t>
            </a:r>
            <a:r>
              <a:rPr lang="en-US" sz="1600" dirty="0">
                <a:solidFill>
                  <a:srgbClr val="FF0000"/>
                </a:solidFill>
                <a:latin typeface="Arial" panose="020B0604020202020204" pitchFamily="34" charset="0"/>
                <a:cs typeface="Arial" panose="020B0604020202020204" pitchFamily="34" charset="0"/>
              </a:rPr>
              <a:t>changes to website </a:t>
            </a:r>
            <a:r>
              <a:rPr lang="en-US" sz="1600" dirty="0" smtClean="0">
                <a:solidFill>
                  <a:srgbClr val="FF0000"/>
                </a:solidFill>
                <a:latin typeface="Arial" panose="020B0604020202020204" pitchFamily="34" charset="0"/>
                <a:cs typeface="Arial" panose="020B0604020202020204" pitchFamily="34" charset="0"/>
              </a:rPr>
              <a:t>components.</a:t>
            </a:r>
          </a:p>
          <a:p>
            <a:pPr marL="354013" indent="-354013">
              <a:buClr>
                <a:srgbClr val="00B050"/>
              </a:buClr>
              <a:buSzPct val="68000"/>
              <a:buFont typeface="Arial" panose="020B0604020202020204" pitchFamily="34" charset="0"/>
              <a:buChar char="►"/>
              <a:tabLst>
                <a:tab pos="1792288" algn="l"/>
                <a:tab pos="3230563" algn="l"/>
                <a:tab pos="4668838" algn="l"/>
                <a:tab pos="6096000" algn="l"/>
              </a:tabLst>
            </a:pPr>
            <a:r>
              <a:rPr lang="en-US" sz="1600" dirty="0" smtClean="0">
                <a:latin typeface="Arial" panose="020B0604020202020204" pitchFamily="34" charset="0"/>
                <a:cs typeface="Arial" panose="020B0604020202020204" pitchFamily="34" charset="0"/>
              </a:rPr>
              <a:t>Look at the following as examples of what is </a:t>
            </a:r>
            <a:r>
              <a:rPr lang="en-US" sz="1600" dirty="0" smtClean="0">
                <a:latin typeface="Arial" panose="020B0604020202020204" pitchFamily="34" charset="0"/>
                <a:cs typeface="Arial" panose="020B0604020202020204" pitchFamily="34" charset="0"/>
                <a:hlinkClick r:id="rId3"/>
              </a:rPr>
              <a:t>bad</a:t>
            </a:r>
            <a:r>
              <a:rPr lang="en-US" sz="1600" dirty="0" smtClean="0">
                <a:latin typeface="Arial" panose="020B0604020202020204" pitchFamily="34" charset="0"/>
                <a:cs typeface="Arial" panose="020B0604020202020204" pitchFamily="34" charset="0"/>
              </a:rPr>
              <a:t> and </a:t>
            </a:r>
            <a:r>
              <a:rPr lang="en-US" sz="1600" dirty="0" smtClean="0">
                <a:latin typeface="Arial" panose="020B0604020202020204" pitchFamily="34" charset="0"/>
                <a:cs typeface="Arial" panose="020B0604020202020204" pitchFamily="34" charset="0"/>
                <a:hlinkClick r:id="rId4"/>
              </a:rPr>
              <a:t>good</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2800" dirty="0" smtClean="0"/>
              <a:t>D1.1 – Recommend Changes To Website Components</a:t>
            </a:r>
            <a:endParaRPr lang="en-GB" sz="28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5"/>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5"/>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5"/>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5"/>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5"/>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5"/>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5"/>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0825551"/>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2.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6DD945F-B7B0-4691-A0D0-E2EAD6DA23B3}">
  <ds:schemaRefs>
    <ds:schemaRef ds:uri="http://purl.org/dc/elements/1.1/"/>
    <ds:schemaRef ds:uri="http://purl.org/dc/dcmitype/"/>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Enderoth</Template>
  <TotalTime>73359</TotalTime>
  <Words>2570</Words>
  <Application>Microsoft Office PowerPoint</Application>
  <PresentationFormat>On-screen Show (4:3)</PresentationFormat>
  <Paragraphs>195</Paragraphs>
  <Slides>13</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Aim and Purpose</vt:lpstr>
      <vt:lpstr>PowerPoint Presentation</vt:lpstr>
      <vt:lpstr>PowerPoint Presentation</vt:lpstr>
      <vt:lpstr>P4.1 – Create a Modified Page Based on Plans</vt:lpstr>
      <vt:lpstr>M2.1 – Obtain feedback on the Modified Page</vt:lpstr>
      <vt:lpstr>M2.2 – Present a Modified Page Based on Plans</vt:lpstr>
      <vt:lpstr>D1.1 – Recommend Changes To Website Components</vt:lpstr>
      <vt:lpstr>D1.1 – Recommend Changes To Website Components</vt:lpstr>
      <vt:lpstr>D1.2 – Compare Changes To Website Components</vt:lpstr>
      <vt:lpstr>D1.3 – Present Review of Website Components</vt:lpstr>
      <vt:lpstr>LO3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1984</cp:revision>
  <cp:lastPrinted>2014-01-22T18:25:48Z</cp:lastPrinted>
  <dcterms:created xsi:type="dcterms:W3CDTF">2008-03-12T11:01:44Z</dcterms:created>
  <dcterms:modified xsi:type="dcterms:W3CDTF">2018-07-08T17:31:58Z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